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15"/>
  </p:notesMasterIdLst>
  <p:sldIdLst>
    <p:sldId id="256" r:id="rId6"/>
    <p:sldId id="257" r:id="rId7"/>
    <p:sldId id="258" r:id="rId8"/>
    <p:sldId id="259" r:id="rId9"/>
    <p:sldId id="260" r:id="rId10"/>
    <p:sldId id="261" r:id="rId11"/>
    <p:sldId id="262" r:id="rId12"/>
    <p:sldId id="263" r:id="rId13"/>
    <p:sldId id="264" r:id="rId14"/>
  </p:sldIdLst>
  <p:sldSz cx="18288000" cy="10287000"/>
  <p:notesSz cx="6858000" cy="9144000"/>
  <p:embeddedFontLst>
    <p:embeddedFont>
      <p:font typeface="Playfair Display 1" charset="1" panose="00000500000000000000"/>
      <p:regular r:id="rId18"/>
    </p:embeddedFont>
    <p:embeddedFont>
      <p:font typeface="Public Sans Bold" charset="1" panose="00000000000000000000"/>
      <p:regular r:id="rId20"/>
    </p:embeddedFont>
    <p:embeddedFont>
      <p:font typeface="Public Sans" charset="1" panose="00000000000000000000"/>
      <p:regular r:id="rId21"/>
    </p:embeddedFont>
    <p:embeddedFont>
      <p:font typeface="Playfair Display 1 Bold" charset="1" panose="00000800000000000000"/>
      <p:regular r:id="rId23"/>
    </p:embeddedFont>
    <p:embeddedFont>
      <p:font typeface="Playfair Display 2 Bold" charset="1" panose="00000000000000000000"/>
      <p:regular r:id="rId24"/>
    </p:embeddedFont>
    <p:embeddedFont>
      <p:font typeface="Playfair Display 1 Bold Italics" charset="1" panose="00000800000000000000"/>
      <p:regular r:id="rId30"/>
    </p:embeddedFont>
    <p:embeddedFont>
      <p:font typeface="Playfair Display 1 Italics" charset="1" panose="00000500000000000000"/>
      <p:regular r:id="rId3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notesMasters/notesMaster1.xml" Type="http://schemas.openxmlformats.org/officeDocument/2006/relationships/notesMaster"/><Relationship Id="rId16" Target="theme/theme2.xml" Type="http://schemas.openxmlformats.org/officeDocument/2006/relationships/theme"/><Relationship Id="rId17" Target="notesSlides/notesSlide1.xml" Type="http://schemas.openxmlformats.org/officeDocument/2006/relationships/notesSlide"/><Relationship Id="rId18" Target="fonts/font18.fntdata" Type="http://schemas.openxmlformats.org/officeDocument/2006/relationships/font"/><Relationship Id="rId19" Target="notesSlides/notesSlide2.xml" Type="http://schemas.openxmlformats.org/officeDocument/2006/relationships/notesSlide"/><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notesSlides/notesSlide3.xml" Type="http://schemas.openxmlformats.org/officeDocument/2006/relationships/notesSlide"/><Relationship Id="rId23" Target="fonts/font23.fntdata" Type="http://schemas.openxmlformats.org/officeDocument/2006/relationships/font"/><Relationship Id="rId24" Target="fonts/font24.fntdata" Type="http://schemas.openxmlformats.org/officeDocument/2006/relationships/font"/><Relationship Id="rId25" Target="notesSlides/notesSlide4.xml" Type="http://schemas.openxmlformats.org/officeDocument/2006/relationships/notesSlide"/><Relationship Id="rId26" Target="notesSlides/notesSlide5.xml" Type="http://schemas.openxmlformats.org/officeDocument/2006/relationships/notesSlide"/><Relationship Id="rId27" Target="notesSlides/notesSlide6.xml" Type="http://schemas.openxmlformats.org/officeDocument/2006/relationships/notesSlide"/><Relationship Id="rId28" Target="notesSlides/notesSlide7.xml" Type="http://schemas.openxmlformats.org/officeDocument/2006/relationships/notesSlide"/><Relationship Id="rId29" Target="notesSlides/notesSlide8.xml" Type="http://schemas.openxmlformats.org/officeDocument/2006/relationships/notesSlide"/><Relationship Id="rId3" Target="viewProps.xml" Type="http://schemas.openxmlformats.org/officeDocument/2006/relationships/viewProps"/><Relationship Id="rId30" Target="fonts/font30.fntdata" Type="http://schemas.openxmlformats.org/officeDocument/2006/relationships/font"/><Relationship Id="rId31" Target="fonts/font31.fntdata" Type="http://schemas.openxmlformats.org/officeDocument/2006/relationships/font"/><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Hola, buenas tardes, soy María Risco, alumna del bootcamp en Data Science y voy a realizar una breve presentación que espero sea de vuestro interés.</a:t>
            </a:r>
          </a:p>
          <a:p>
            <a:r>
              <a:rPr lang="en-US"/>
              <a:t/>
            </a:r>
          </a:p>
          <a:p>
            <a:r>
              <a:rPr lang="en-US"/>
              <a:t>La deforestación es un problema global crítico con impactos significativos en la biodiversidad, los servicios ecosistémicos y el cambio climático. Lamentablemente, y a pesar de los negacionistas, el cambio climático es una realidad imparable que cada día se hace más presente en nuestras vidas.</a:t>
            </a:r>
          </a:p>
          <a:p>
            <a:r>
              <a:rPr lang="en-US"/>
              <a:t/>
            </a:r>
          </a:p>
          <a:p>
            <a:r>
              <a:rPr lang="en-US"/>
              <a:t>En esta presentación se resumen los resultados del análisis de datos espectrales de imágenes satelitales de la región amazónica de Ucayali, obtenidos con técnicas avanzadas de teledetección. El análisis de estos datos es clave para identificar patrones de cambio en la cobertura vegetal que permitan desarrollar soluciones efectivas de monitoreo de bosques. </a:t>
            </a:r>
          </a:p>
          <a:p>
            <a:r>
              <a:rPr lang="en-US"/>
              <a:t/>
            </a:r>
          </a:p>
          <a:p>
            <a:r>
              <a:rPr lang="en-US"/>
              <a:t>Monitorizar los bosques de manera rápida y efectiva nos ayuda a cuidarlos, para que ellos cuiden de nosotros.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2.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Los bosques son los pulmones de nuestro planeta, absorbiendo dióxido de carbono y liberando oxígeno a través de la fotosíntesis. Este proceso vital, ayuda a regular el clima de la Tierra y proporciona el aire que respiramos.</a:t>
            </a:r>
          </a:p>
          <a:p>
            <a:r>
              <a:rPr lang="en-US"/>
              <a:t/>
            </a:r>
          </a:p>
          <a:p>
            <a:r>
              <a:rPr lang="en-US"/>
              <a:t>Sin embargo, la deforestación y la degradación forestal han transformado estos sumideros naturales de carbono en importantes fuentes de emisiones de gases de efecto invernadero o GEI. Cuando los árboles son talados o quemados, el carbono almacenado en sus estructuras se libera nuevamente a la atmósfera, contribuyendo al aceleramiento del cambio climático.</a:t>
            </a:r>
          </a:p>
          <a:p>
            <a:r>
              <a:rPr lang="en-US"/>
              <a:t/>
            </a:r>
          </a:p>
          <a:p>
            <a:r>
              <a:rPr lang="en-US"/>
              <a:t>Para entender la dimensión del problema, dos datos:</a:t>
            </a:r>
          </a:p>
          <a:p>
            <a:r>
              <a:rPr lang="en-US"/>
              <a:t/>
            </a:r>
          </a:p>
          <a:p>
            <a:r>
              <a:rPr lang="en-US"/>
              <a:t>1. En 2010, el 24% de las emisiones globales procedieron de la deforestación, superando a las emitidas por la industria y el transporte.</a:t>
            </a:r>
          </a:p>
          <a:p>
            <a:r>
              <a:rPr lang="en-US"/>
              <a:t/>
            </a:r>
          </a:p>
          <a:p>
            <a:r>
              <a:rPr lang="en-US"/>
              <a:t>2. Entre 2001 y 2019, la pérdida de cobertura arbórea tropical generó un promedio anual de 5,3 gigatoneladas de CO2. Para poner en contexto este número, si la deforestación tropical fuera un país, sería el tercer mayor emisor de dióxido de carbono, por detrás de EEUU y China.</a:t>
            </a:r>
          </a:p>
          <a:p>
            <a:r>
              <a:rPr lang="en-US"/>
              <a:t/>
            </a:r>
          </a:p>
          <a:p>
            <a:r>
              <a:rPr lang="en-US"/>
              <a:t>Por tanto, proteger y restaurar nuestros bosques es crucial para mitigar el cambio climático y preservar la salud de nuestro planeta, y la salud de todos los seres vivos que lo habitamos.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3.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Para crear estrategias efectivas de conservación forestal necesitamos sistemas robustos y automatizados de medida, reporte y verificación del balance de carbono anual asociado a los bosques, sistemas denominados MRV. </a:t>
            </a:r>
          </a:p>
          <a:p>
            <a:r>
              <a:rPr lang="en-US"/>
              <a:t/>
            </a:r>
          </a:p>
          <a:p>
            <a:r>
              <a:rPr lang="en-US"/>
              <a:t>Actualmente se cuenta con herramientas muy potentes como la teledetección y los modelos de inteligencia artificial de aprendizaje automático, que combinados permiten crear estos sistemas, detectando patrones de degradación, pérdida o crecimiento de la cobertura forestal, cuantificar el carbono emitido o capturado por los bosques, así como generar alertas tempranas de eventos de deforestación.</a:t>
            </a:r>
          </a:p>
          <a:p>
            <a:r>
              <a:rPr lang="en-US"/>
              <a:t/>
            </a:r>
          </a:p>
          <a:p>
            <a:r>
              <a:rPr lang="en-US"/>
              <a:t>Así, estos sistemas facilitan la transparencia, la rendición de cuentas y la implementación de iniciativas como REDD+, de las NNUU, o  carbon farming , de la Unión Europea, que son mecanismos financieros que permiten rentabilizar económicamente la conservación de los bosques.</a:t>
            </a:r>
          </a:p>
          <a:p>
            <a:r>
              <a:rPr lang="en-US"/>
              <a:t/>
            </a:r>
          </a:p>
          <a:p>
            <a:r>
              <a:rPr lang="en-US"/>
              <a:t>Estos sistemas también fomentan el diseño de estrategias y políticas basadas en evidencias, evitando prácticas de greenwashing.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4.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En este contexto, la región de Ucayali, en la Amazonía peruana, es un ejemplo clave. </a:t>
            </a:r>
          </a:p>
          <a:p>
            <a:r>
              <a:rPr lang="en-US"/>
              <a:t/>
            </a:r>
          </a:p>
          <a:p>
            <a:r>
              <a:rPr lang="en-US"/>
              <a:t>Perú, alberga el 16% de los bosques amazónicos globales, y Ucayali, es una de las regiones más afectadas por la deforestación. Sólo entre 2001 y 2021, perdió más de 540.000 hectáreas de cobertura vegetal debido a la expansión agroindustrial y ganadera. </a:t>
            </a:r>
          </a:p>
          <a:p>
            <a:r>
              <a:rPr lang="en-US"/>
              <a:t/>
            </a:r>
          </a:p>
          <a:p>
            <a:r>
              <a:rPr lang="en-US"/>
              <a:t>Dentro de la región de Ucayali, se ha seleccionado un área de estudio en la provincia de Padre Abad que ejemplifica esta presión de deforestación. En las imágenes se pueden observar algunas de las zonas deforestadas en este área de estudio, en las que se han instalado explotaciones de palma aceitera. La superficie de alguna de estas explotaciones alcanza las 6.300 ha, superficie que equivale a más de 8.800 campos de futbol.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5.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El algoritmo LandTrendr, es una técnica de teledetección de cambio, desarrollado por la Universidad de Oregón para analizar series temporales de imágenes satelitales. Como su propio nombre indica, analiza y compara la información espectral contenida en diferentes imágenes, identificando los cambios. La información espectral, en términos muy sencillos, equivale al color y la intensidad de este color en cada uno de los píxeles de la imagen.</a:t>
            </a:r>
          </a:p>
          <a:p>
            <a:r>
              <a:rPr lang="en-US"/>
              <a:t/>
            </a:r>
          </a:p>
          <a:p>
            <a:r>
              <a:rPr lang="en-US"/>
              <a:t>Aplicado a series temporales de imágenes satelitales, tipo Landsat, este algoritmo produce datos valiosos para detectar y caracterizar tanto cambios abruptos como graduales, positivos o negativos, de la señal espectral en series temporales; cambios que se pueden relacionar con la pérdida o crecimiento de la cobertura vegetal. Destacar entre las métricas de cambio generadas:  magnitud, tasa de cambio y año del cambio en la cobertura vegetal, que dan una visión muy detallada de los cambios en grandes extensiones de bosque.</a:t>
            </a:r>
          </a:p>
          <a:p>
            <a:r>
              <a:rPr lang="en-US"/>
              <a:t/>
            </a:r>
          </a:p>
          <a:p>
            <a:r>
              <a:rPr lang="en-US"/>
              <a:t>A partir de estas métricas se ha realizado el análisis de los patrones de deforestación en el área de estudio. Los resultados indican que:</a:t>
            </a:r>
          </a:p>
          <a:p>
            <a:r>
              <a:rPr lang="en-US"/>
              <a:t/>
            </a:r>
          </a:p>
          <a:p>
            <a:r>
              <a:rPr lang="en-US"/>
              <a:t>1) Entre 2001 y 2021, el área de estudio perdió cerca de 100.000 hectáreas de bosque. Esta superficie equivale a la mitad de la isla de Tenerife.</a:t>
            </a:r>
          </a:p>
          <a:p>
            <a:r>
              <a:rPr lang="en-US"/>
              <a:t/>
            </a:r>
          </a:p>
          <a:p>
            <a:r>
              <a:rPr lang="en-US"/>
              <a:t>2) Se produjo un pico de deforestación en 2017, año en el que se perdieron casi 8.400 hectáreas de bosque tropical</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6.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El análisis de las métricas o variables generadas por LandTrend, permite extraer patrones claros de deforestación de los datos espectrales. Variables como magnitud, tasa de cambio o ratio DSNR permiten diferenciar entre los cambios en la señal espectral que corresponden con áreas deforestadas y los cambios de la señal espectral en áreas no deforestadas.  </a:t>
            </a:r>
          </a:p>
          <a:p>
            <a:r>
              <a:rPr lang="en-US"/>
              <a:t/>
            </a:r>
          </a:p>
          <a:p>
            <a:r>
              <a:rPr lang="en-US"/>
              <a:t>La magnitud corresponde con la diferencia del valor espectral antes y después del cambio. El ratio DSNR mide la proporción de señal espectral respecto  al ruido de fondo en la imagen. Y la tasa es la relación entre la magnitud y la duración del cambio en años.</a:t>
            </a:r>
          </a:p>
          <a:p>
            <a:r>
              <a:rPr lang="en-US"/>
              <a:t/>
            </a:r>
          </a:p>
          <a:p>
            <a:r>
              <a:rPr lang="en-US"/>
              <a:t/>
            </a:r>
          </a:p>
          <a:p>
            <a:r>
              <a:rPr lang="en-US"/>
              <a:t>Como muestran las gráficas, las áreas deforestadas exhiben valores más altos en magnitud, tasa de cambio y ratio DSNR en comparación con las áreas no deforestadas. Estas diferencias son estadísticamente significativas, y resaltan el potencial para su uso como base para desarrollar modelos que permitan identificar eventos de deforestación de forma fiable y automática.</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7.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Los patrones se observan claramente con el análisis bidimensional de las variables. En la gráfica se muestra, como ejemplo, la agrupación de los datos de las áreas deforestadas y no deforestadas basados en los valores de las variables magnitud y ratio DSNR.  Se observa claramente como las áreas deforestadas se concentran en torno a valores altos de magnitud y valores altos de ratio DSNR.</a:t>
            </a:r>
          </a:p>
          <a:p>
            <a:r>
              <a:rPr lang="en-US"/>
              <a:t/>
            </a:r>
          </a:p>
          <a:p>
            <a:r>
              <a:rPr lang="en-US"/>
              <a:t>Sin embargo, las fronteras de decisión, o las líneas que separan los datos de las áreas deforestadas de las no deforestadas, no siempre son nítidas o fáciles de definir. </a:t>
            </a:r>
          </a:p>
          <a:p>
            <a:r>
              <a:rPr lang="en-US"/>
              <a:t/>
            </a:r>
          </a:p>
          <a:p>
            <a:r>
              <a:rPr lang="en-US"/>
              <a:t>Esto es debido a la importante dispersión de los valores de las métricas analizadas y presencia de valores atípicos, que generan regiones de solapamiento en los que coinciden los valores de estas variables. Es decir, se registra el mismo valor de magnitud o ratio DSNR tanto en una área deforestada como una área no deforestada.</a:t>
            </a:r>
          </a:p>
          <a:p>
            <a:r>
              <a:rPr lang="en-US"/>
              <a:t/>
            </a:r>
          </a:p>
          <a:p>
            <a:r>
              <a:rPr lang="en-US"/>
              <a:t>Estos resultados ponen de manifiesto la necesidad de refinar el análisis y filtrado de los valores de las variables a considerar en el entrenamiento de los modelos. </a:t>
            </a:r>
          </a:p>
          <a:p>
            <a:r>
              <a:rPr lang="en-US"/>
              <a:t/>
            </a:r>
          </a:p>
          <a:p>
            <a:r>
              <a:rPr lang="en-US"/>
              <a:t>Igualmente importante es excluir variables altamente correlacionadas como el caso de la tasa de cambio y la magnitud, para evitar incluir información redundante en el modelo.</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notesSlides/notesSlide8.xml><?xml version="1.0" encoding="utf-8"?>
<p:notes xmlns:p="http://schemas.openxmlformats.org/presentationml/2006/main" xmlns:a="http://schemas.openxmlformats.org/drawingml/2006/main">
  <p:cSld>
    <p:spTree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
            </a:r>
          </a:p>
          <a:p>
            <a:r>
              <a:rPr lang="en-US"/>
              <a:t>Para finalizar la presentación, 3 conclusiones y 3 recomendaciones. En cuanto a las conclusiones:</a:t>
            </a:r>
          </a:p>
          <a:p>
            <a:r>
              <a:rPr lang="en-US"/>
              <a:t/>
            </a:r>
          </a:p>
          <a:p>
            <a:r>
              <a:rPr lang="en-US"/>
              <a:t/>
            </a:r>
          </a:p>
          <a:p>
            <a:r>
              <a:rPr lang="en-US"/>
              <a:t>1. La deforestación en el área de estudio sigue patrones regionales y globales observados en los bosques amazónicos, con más del 65% del área deforestada entre 2001 y 2021. Por tanto el área de estudio seleccionada sirve como un valioso caso práctico para el desarrollo de un modelo automatizado de monitoreo forestal. </a:t>
            </a:r>
          </a:p>
          <a:p>
            <a:r>
              <a:rPr lang="en-US"/>
              <a:t/>
            </a:r>
          </a:p>
          <a:p>
            <a:r>
              <a:rPr lang="en-US"/>
              <a:t>2. Modelos de ajuste y segmentación de la información espectral de las series temporales de imágenes, como LandTrendr, captan eficazmente los cambios espectrales relacionados con cambios en la cubierta vegetal, como la deforestación, proporcionando a su vez, datos robustos sobre los que construir sistemas de monitoreo y alerta temprana</a:t>
            </a:r>
          </a:p>
          <a:p>
            <a:r>
              <a:rPr lang="en-US"/>
              <a:t/>
            </a:r>
          </a:p>
          <a:p>
            <a:r>
              <a:rPr lang="en-US"/>
              <a:t>3. Aunque las métricas de LandTrendr diferencian efectivamente áreas deforestadas y no deforestadas, existe una dispersión significativa de datos y solapamiento entre las clases. Esto complica la clasificación y predicción, evidenciando la complejidad de los eventos de deforestación. Los valores atípicos en áreas no deforestadas podrían señalar errores de clasificación, sugiriendo posibles áreas de deforestación aún no identificadas</a:t>
            </a:r>
          </a:p>
          <a:p>
            <a:r>
              <a:rPr lang="en-US"/>
              <a:t/>
            </a:r>
          </a:p>
          <a:p>
            <a:r>
              <a:rPr lang="en-US"/>
              <a:t>En cuanto a las recomendaciones:</a:t>
            </a:r>
          </a:p>
          <a:p>
            <a:r>
              <a:rPr lang="en-US"/>
              <a:t/>
            </a:r>
          </a:p>
          <a:p>
            <a:r>
              <a:rPr lang="en-US"/>
              <a:t>4. Recomendación 1: Refina el análisis para abordar la dispersión de datos y el solapamiento entre las clases deforestadas y no deforestadas. Explora técnicas como transformaciones logarítmicas, eliminación de valores atípicos y definiciones de clases más precisas basadas en la variable de magnitud.</a:t>
            </a:r>
          </a:p>
          <a:p>
            <a:r>
              <a:rPr lang="en-US"/>
              <a:t/>
            </a:r>
          </a:p>
          <a:p>
            <a:r>
              <a:rPr lang="en-US"/>
              <a:t>5. Recomendación 2: Mejora el rendimiento del modelo incorporando fuentes de datos adicionales, como información espectral posterior al cambio y datos de otros modelos como CCDC. Esta integración puede proporcionar una comprensión más integral de las dinámicas de deforestación y mejorar la precisión de las predicciones.</a:t>
            </a:r>
          </a:p>
          <a:p>
            <a:r>
              <a:rPr lang="en-US"/>
              <a:t/>
            </a:r>
          </a:p>
          <a:p>
            <a:r>
              <a:rPr lang="en-US"/>
              <a:t>6. Recomendación 3: Mitigar los problemas de multicolinealidad evitando variables altamente correlacionadas, como 'tasa' y 'magnitud'. Esto garantizará la estabilidad del modelo y predicciones más confiables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clrMapOvr>
    <a:masterClrMapping/>
  </p:clrMapOvr>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2.png" Type="http://schemas.openxmlformats.org/officeDocument/2006/relationships/image"/><Relationship Id="rId5"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4.png" Type="http://schemas.openxmlformats.org/officeDocument/2006/relationships/image"/><Relationship Id="rId4" Target="../media/image5.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6.png" Type="http://schemas.openxmlformats.org/officeDocument/2006/relationships/image"/><Relationship Id="rId4" Target="../media/image7.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8.png" Type="http://schemas.openxmlformats.org/officeDocument/2006/relationships/image"/><Relationship Id="rId4" Target="../media/image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0.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1.png" Type="http://schemas.openxmlformats.org/officeDocument/2006/relationships/image"/><Relationship Id="rId4" Target="../media/image12.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slide1.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16407" y="1625246"/>
            <a:ext cx="9509685" cy="4933310"/>
          </a:xfrm>
          <a:prstGeom prst="rect">
            <a:avLst/>
          </a:prstGeom>
        </p:spPr>
        <p:txBody>
          <a:bodyPr anchor="t" rtlCol="false" tIns="0" lIns="0" bIns="0" rIns="0">
            <a:spAutoFit/>
          </a:bodyPr>
          <a:lstStyle/>
          <a:p>
            <a:pPr algn="l">
              <a:lnSpc>
                <a:spcPts val="7865"/>
              </a:lnSpc>
            </a:pPr>
            <a:r>
              <a:rPr lang="en-US" sz="6050" spc="30">
                <a:solidFill>
                  <a:srgbClr val="68902B"/>
                </a:solidFill>
                <a:latin typeface="Playfair Display 1"/>
                <a:ea typeface="Playfair Display 1"/>
                <a:cs typeface="Playfair Display 1"/>
                <a:sym typeface="Playfair Display 1"/>
              </a:rPr>
              <a:t>"El bosque es el lugar donde los espíritus cantan y las plantas sanan; si lo cuidamos, el bosque cuida de nosotros."</a:t>
            </a:r>
          </a:p>
        </p:txBody>
      </p:sp>
      <p:sp>
        <p:nvSpPr>
          <p:cNvPr name="TextBox 3" id="3"/>
          <p:cNvSpPr txBox="true"/>
          <p:nvPr/>
        </p:nvSpPr>
        <p:spPr>
          <a:xfrm rot="0">
            <a:off x="10394586" y="8545021"/>
            <a:ext cx="6864714" cy="713279"/>
          </a:xfrm>
          <a:prstGeom prst="rect">
            <a:avLst/>
          </a:prstGeom>
        </p:spPr>
        <p:txBody>
          <a:bodyPr anchor="t" rtlCol="false" tIns="0" lIns="0" bIns="0" rIns="0">
            <a:spAutoFit/>
          </a:bodyPr>
          <a:lstStyle/>
          <a:p>
            <a:pPr algn="l">
              <a:lnSpc>
                <a:spcPts val="2717"/>
              </a:lnSpc>
            </a:pPr>
            <a:r>
              <a:rPr lang="en-US" sz="2986" spc="14">
                <a:solidFill>
                  <a:srgbClr val="2B2C30"/>
                </a:solidFill>
                <a:latin typeface="Playfair Display 1"/>
                <a:ea typeface="Playfair Display 1"/>
                <a:cs typeface="Playfair Display 1"/>
                <a:sym typeface="Playfair Display 1"/>
              </a:rPr>
              <a:t>Cosmovisión de los bosques de las comunidades Shipibo-Conibo de Perú</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028700" y="2239250"/>
            <a:ext cx="5861102" cy="3207765"/>
          </a:xfrm>
          <a:custGeom>
            <a:avLst/>
            <a:gdLst/>
            <a:ahLst/>
            <a:cxnLst/>
            <a:rect r="r" b="b" t="t" l="l"/>
            <a:pathLst>
              <a:path h="3207765" w="5861102">
                <a:moveTo>
                  <a:pt x="0" y="0"/>
                </a:moveTo>
                <a:lnTo>
                  <a:pt x="5861102" y="0"/>
                </a:lnTo>
                <a:lnTo>
                  <a:pt x="5861102" y="3207766"/>
                </a:lnTo>
                <a:lnTo>
                  <a:pt x="0" y="3207766"/>
                </a:lnTo>
                <a:lnTo>
                  <a:pt x="0" y="0"/>
                </a:lnTo>
                <a:close/>
              </a:path>
            </a:pathLst>
          </a:custGeom>
          <a:blipFill>
            <a:blip r:embed="rId3"/>
            <a:stretch>
              <a:fillRect l="0" t="0" r="0" b="0"/>
            </a:stretch>
          </a:blipFill>
        </p:spPr>
      </p:sp>
      <p:sp>
        <p:nvSpPr>
          <p:cNvPr name="Freeform 4" id="4"/>
          <p:cNvSpPr/>
          <p:nvPr/>
        </p:nvSpPr>
        <p:spPr>
          <a:xfrm flipH="false" flipV="false" rot="0">
            <a:off x="11275870" y="2239250"/>
            <a:ext cx="5961601" cy="3207765"/>
          </a:xfrm>
          <a:custGeom>
            <a:avLst/>
            <a:gdLst/>
            <a:ahLst/>
            <a:cxnLst/>
            <a:rect r="r" b="b" t="t" l="l"/>
            <a:pathLst>
              <a:path h="3207765" w="5961601">
                <a:moveTo>
                  <a:pt x="0" y="0"/>
                </a:moveTo>
                <a:lnTo>
                  <a:pt x="5961601" y="0"/>
                </a:lnTo>
                <a:lnTo>
                  <a:pt x="5961601" y="3207766"/>
                </a:lnTo>
                <a:lnTo>
                  <a:pt x="0" y="3207766"/>
                </a:lnTo>
                <a:lnTo>
                  <a:pt x="0" y="0"/>
                </a:lnTo>
                <a:close/>
              </a:path>
            </a:pathLst>
          </a:custGeom>
          <a:blipFill>
            <a:blip r:embed="rId4"/>
            <a:stretch>
              <a:fillRect l="0" t="0" r="0" b="0"/>
            </a:stretch>
          </a:blipFill>
        </p:spPr>
      </p:sp>
      <p:sp>
        <p:nvSpPr>
          <p:cNvPr name="Freeform 5" id="5"/>
          <p:cNvSpPr/>
          <p:nvPr/>
        </p:nvSpPr>
        <p:spPr>
          <a:xfrm flipH="false" flipV="false" rot="0">
            <a:off x="7714530" y="2995436"/>
            <a:ext cx="2858940" cy="1544485"/>
          </a:xfrm>
          <a:custGeom>
            <a:avLst/>
            <a:gdLst/>
            <a:ahLst/>
            <a:cxnLst/>
            <a:rect r="r" b="b" t="t" l="l"/>
            <a:pathLst>
              <a:path h="1544485" w="2858940">
                <a:moveTo>
                  <a:pt x="0" y="0"/>
                </a:moveTo>
                <a:lnTo>
                  <a:pt x="2858940" y="0"/>
                </a:lnTo>
                <a:lnTo>
                  <a:pt x="2858940" y="1544485"/>
                </a:lnTo>
                <a:lnTo>
                  <a:pt x="0" y="1544485"/>
                </a:lnTo>
                <a:lnTo>
                  <a:pt x="0" y="0"/>
                </a:lnTo>
                <a:close/>
              </a:path>
            </a:pathLst>
          </a:custGeom>
          <a:blipFill>
            <a:blip r:embed="rId5"/>
            <a:stretch>
              <a:fillRect l="0" t="0" r="0" b="0"/>
            </a:stretch>
          </a:blipFill>
        </p:spPr>
      </p:sp>
      <p:sp>
        <p:nvSpPr>
          <p:cNvPr name="TextBox 6" id="6"/>
          <p:cNvSpPr txBox="true"/>
          <p:nvPr/>
        </p:nvSpPr>
        <p:spPr>
          <a:xfrm rot="0">
            <a:off x="1006871" y="942975"/>
            <a:ext cx="16230600" cy="651099"/>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LOS BOSQUES Y EL CAMBIO CLIMÁTICO</a:t>
            </a:r>
          </a:p>
        </p:txBody>
      </p:sp>
      <p:sp>
        <p:nvSpPr>
          <p:cNvPr name="TextBox 7" id="7"/>
          <p:cNvSpPr txBox="true"/>
          <p:nvPr/>
        </p:nvSpPr>
        <p:spPr>
          <a:xfrm rot="0">
            <a:off x="3341113" y="5934202"/>
            <a:ext cx="11428766" cy="3843529"/>
          </a:xfrm>
          <a:prstGeom prst="rect">
            <a:avLst/>
          </a:prstGeom>
        </p:spPr>
        <p:txBody>
          <a:bodyPr anchor="t" rtlCol="false" tIns="0" lIns="0" bIns="0" rIns="0">
            <a:spAutoFit/>
          </a:bodyPr>
          <a:lstStyle/>
          <a:p>
            <a:pPr algn="l" marL="712467" indent="-356233" lvl="1">
              <a:lnSpc>
                <a:spcPts val="6170"/>
              </a:lnSpc>
              <a:buFont typeface="Arial"/>
              <a:buChar char="•"/>
            </a:pPr>
            <a:r>
              <a:rPr lang="en-US" sz="3299">
                <a:solidFill>
                  <a:srgbClr val="2B2C30"/>
                </a:solidFill>
                <a:latin typeface="Public Sans"/>
                <a:ea typeface="Public Sans"/>
                <a:cs typeface="Public Sans"/>
                <a:sym typeface="Public Sans"/>
              </a:rPr>
              <a:t>La deforestación es una fuente principal de emisiones de GEI</a:t>
            </a:r>
          </a:p>
          <a:p>
            <a:pPr algn="l" marL="1424934" indent="-474978" lvl="2">
              <a:lnSpc>
                <a:spcPts val="6170"/>
              </a:lnSpc>
              <a:buFont typeface="Arial"/>
              <a:buChar char="⚬"/>
            </a:pPr>
            <a:r>
              <a:rPr lang="en-US" sz="3299">
                <a:solidFill>
                  <a:srgbClr val="2B2C30"/>
                </a:solidFill>
                <a:latin typeface="Public Sans"/>
                <a:ea typeface="Public Sans"/>
                <a:cs typeface="Public Sans"/>
                <a:sym typeface="Public Sans"/>
              </a:rPr>
              <a:t>24% de las emisiones globales en 2010</a:t>
            </a:r>
          </a:p>
          <a:p>
            <a:pPr algn="l" marL="1424934" indent="-474978" lvl="2">
              <a:lnSpc>
                <a:spcPts val="6170"/>
              </a:lnSpc>
              <a:buFont typeface="Arial"/>
              <a:buChar char="⚬"/>
            </a:pPr>
            <a:r>
              <a:rPr lang="en-US" sz="3299">
                <a:solidFill>
                  <a:srgbClr val="2B2C30"/>
                </a:solidFill>
                <a:latin typeface="Public Sans"/>
                <a:ea typeface="Public Sans"/>
                <a:cs typeface="Public Sans"/>
                <a:sym typeface="Public Sans"/>
              </a:rPr>
              <a:t>5,3 gigatoneladas de CO2 emitidas entre 2001 y 2019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3" id="3"/>
          <p:cNvSpPr/>
          <p:nvPr/>
        </p:nvSpPr>
        <p:spPr>
          <a:xfrm flipH="false" flipV="false" rot="0">
            <a:off x="12294645" y="4379445"/>
            <a:ext cx="5542195" cy="2643983"/>
          </a:xfrm>
          <a:custGeom>
            <a:avLst/>
            <a:gdLst/>
            <a:ahLst/>
            <a:cxnLst/>
            <a:rect r="r" b="b" t="t" l="l"/>
            <a:pathLst>
              <a:path h="2643983" w="5542195">
                <a:moveTo>
                  <a:pt x="0" y="0"/>
                </a:moveTo>
                <a:lnTo>
                  <a:pt x="5542195" y="0"/>
                </a:lnTo>
                <a:lnTo>
                  <a:pt x="5542195" y="2643983"/>
                </a:lnTo>
                <a:lnTo>
                  <a:pt x="0" y="2643983"/>
                </a:lnTo>
                <a:lnTo>
                  <a:pt x="0" y="0"/>
                </a:lnTo>
                <a:close/>
              </a:path>
            </a:pathLst>
          </a:custGeom>
          <a:blipFill>
            <a:blip r:embed="rId3"/>
            <a:stretch>
              <a:fillRect l="0" t="0" r="0" b="0"/>
            </a:stretch>
          </a:blipFill>
          <a:ln w="9525" cap="sq">
            <a:solidFill>
              <a:srgbClr val="000000"/>
            </a:solidFill>
            <a:prstDash val="solid"/>
            <a:miter/>
          </a:ln>
        </p:spPr>
      </p:sp>
      <p:sp>
        <p:nvSpPr>
          <p:cNvPr name="Freeform 4" id="4"/>
          <p:cNvSpPr/>
          <p:nvPr/>
        </p:nvSpPr>
        <p:spPr>
          <a:xfrm flipH="false" flipV="false" rot="0">
            <a:off x="708666" y="5701437"/>
            <a:ext cx="11301259" cy="3842428"/>
          </a:xfrm>
          <a:custGeom>
            <a:avLst/>
            <a:gdLst/>
            <a:ahLst/>
            <a:cxnLst/>
            <a:rect r="r" b="b" t="t" l="l"/>
            <a:pathLst>
              <a:path h="3842428" w="11301259">
                <a:moveTo>
                  <a:pt x="0" y="0"/>
                </a:moveTo>
                <a:lnTo>
                  <a:pt x="11301259" y="0"/>
                </a:lnTo>
                <a:lnTo>
                  <a:pt x="11301259" y="3842428"/>
                </a:lnTo>
                <a:lnTo>
                  <a:pt x="0" y="3842428"/>
                </a:lnTo>
                <a:lnTo>
                  <a:pt x="0" y="0"/>
                </a:lnTo>
                <a:close/>
              </a:path>
            </a:pathLst>
          </a:custGeom>
          <a:blipFill>
            <a:blip r:embed="rId4"/>
            <a:stretch>
              <a:fillRect l="0" t="0" r="0" b="0"/>
            </a:stretch>
          </a:blipFill>
        </p:spPr>
      </p:sp>
      <p:sp>
        <p:nvSpPr>
          <p:cNvPr name="TextBox 5" id="5"/>
          <p:cNvSpPr txBox="true"/>
          <p:nvPr/>
        </p:nvSpPr>
        <p:spPr>
          <a:xfrm rot="0">
            <a:off x="1016407" y="2152970"/>
            <a:ext cx="16242893" cy="3942710"/>
          </a:xfrm>
          <a:prstGeom prst="rect">
            <a:avLst/>
          </a:prstGeom>
        </p:spPr>
        <p:txBody>
          <a:bodyPr anchor="t" rtlCol="false" tIns="0" lIns="0" bIns="0" rIns="0">
            <a:spAutoFit/>
          </a:bodyPr>
          <a:lstStyle/>
          <a:p>
            <a:pPr algn="l">
              <a:lnSpc>
                <a:spcPts val="7865"/>
              </a:lnSpc>
            </a:pPr>
            <a:r>
              <a:rPr lang="en-US" sz="6050" spc="30">
                <a:solidFill>
                  <a:srgbClr val="2B2C30"/>
                </a:solidFill>
                <a:latin typeface="Playfair Display 1"/>
                <a:ea typeface="Playfair Display 1"/>
                <a:cs typeface="Playfair Display 1"/>
                <a:sym typeface="Playfair Display 1"/>
              </a:rPr>
              <a:t>Necesitamos sistemas MRV </a:t>
            </a:r>
            <a:r>
              <a:rPr lang="en-US" sz="6050" spc="30" b="true">
                <a:solidFill>
                  <a:srgbClr val="2B2C30"/>
                </a:solidFill>
                <a:latin typeface="Playfair Display 1 Bold"/>
                <a:ea typeface="Playfair Display 1 Bold"/>
                <a:cs typeface="Playfair Display 1 Bold"/>
                <a:sym typeface="Playfair Display 1 Bold"/>
              </a:rPr>
              <a:t>automatizados </a:t>
            </a:r>
            <a:r>
              <a:rPr lang="en-US" sz="6050" spc="30">
                <a:solidFill>
                  <a:srgbClr val="2B2C30"/>
                </a:solidFill>
                <a:latin typeface="Playfair Display 1"/>
                <a:ea typeface="Playfair Display 1"/>
                <a:cs typeface="Playfair Display 1"/>
                <a:sym typeface="Playfair Display 1"/>
              </a:rPr>
              <a:t>para facilitar y fomentar la conservación de los bosques </a:t>
            </a:r>
          </a:p>
          <a:p>
            <a:pPr algn="l">
              <a:lnSpc>
                <a:spcPts val="7865"/>
              </a:lnSpc>
            </a:pPr>
          </a:p>
        </p:txBody>
      </p:sp>
      <p:sp>
        <p:nvSpPr>
          <p:cNvPr name="TextBox 6" id="6"/>
          <p:cNvSpPr txBox="true"/>
          <p:nvPr/>
        </p:nvSpPr>
        <p:spPr>
          <a:xfrm rot="0">
            <a:off x="1006882" y="332924"/>
            <a:ext cx="16230600" cy="1305826"/>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CONSERVACIÓN DE BOSQUES PARA GESTIONAR EL CAMBIO CLIMÁTICO</a:t>
            </a:r>
          </a:p>
        </p:txBody>
      </p:sp>
      <p:sp>
        <p:nvSpPr>
          <p:cNvPr name="TextBox 7" id="7"/>
          <p:cNvSpPr txBox="true"/>
          <p:nvPr/>
        </p:nvSpPr>
        <p:spPr>
          <a:xfrm rot="0">
            <a:off x="1209969" y="8827717"/>
            <a:ext cx="2761057" cy="430583"/>
          </a:xfrm>
          <a:prstGeom prst="rect">
            <a:avLst/>
          </a:prstGeom>
        </p:spPr>
        <p:txBody>
          <a:bodyPr anchor="t" rtlCol="false" tIns="0" lIns="0" bIns="0" rIns="0">
            <a:spAutoFit/>
          </a:bodyPr>
          <a:lstStyle/>
          <a:p>
            <a:pPr algn="ctr">
              <a:lnSpc>
                <a:spcPts val="3567"/>
              </a:lnSpc>
              <a:spcBef>
                <a:spcPct val="0"/>
              </a:spcBef>
            </a:pPr>
            <a:r>
              <a:rPr lang="en-US" b="true" sz="2547">
                <a:solidFill>
                  <a:srgbClr val="68902B"/>
                </a:solidFill>
                <a:latin typeface="Playfair Display 2 Bold"/>
                <a:ea typeface="Playfair Display 2 Bold"/>
                <a:cs typeface="Playfair Display 2 Bold"/>
                <a:sym typeface="Playfair Display 2 Bold"/>
              </a:rPr>
              <a:t>Teledetección</a:t>
            </a:r>
          </a:p>
        </p:txBody>
      </p:sp>
      <p:sp>
        <p:nvSpPr>
          <p:cNvPr name="TextBox 8" id="8"/>
          <p:cNvSpPr txBox="true"/>
          <p:nvPr/>
        </p:nvSpPr>
        <p:spPr>
          <a:xfrm rot="0">
            <a:off x="5723139" y="8827717"/>
            <a:ext cx="5842632" cy="430583"/>
          </a:xfrm>
          <a:prstGeom prst="rect">
            <a:avLst/>
          </a:prstGeom>
        </p:spPr>
        <p:txBody>
          <a:bodyPr anchor="t" rtlCol="false" tIns="0" lIns="0" bIns="0" rIns="0">
            <a:spAutoFit/>
          </a:bodyPr>
          <a:lstStyle/>
          <a:p>
            <a:pPr algn="ctr">
              <a:lnSpc>
                <a:spcPts val="3567"/>
              </a:lnSpc>
              <a:spcBef>
                <a:spcPct val="0"/>
              </a:spcBef>
            </a:pPr>
            <a:r>
              <a:rPr lang="en-US" b="true" sz="2547">
                <a:solidFill>
                  <a:srgbClr val="68902B"/>
                </a:solidFill>
                <a:latin typeface="Playfair Display 2 Bold"/>
                <a:ea typeface="Playfair Display 2 Bold"/>
                <a:cs typeface="Playfair Display 2 Bold"/>
                <a:sym typeface="Playfair Display 2 Bold"/>
              </a:rPr>
              <a:t>Modelos aprendizaje automático</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TextBox 2" id="2"/>
          <p:cNvSpPr txBox="true"/>
          <p:nvPr/>
        </p:nvSpPr>
        <p:spPr>
          <a:xfrm rot="0">
            <a:off x="1052389" y="349739"/>
            <a:ext cx="16615797" cy="1963051"/>
          </a:xfrm>
          <a:prstGeom prst="rect">
            <a:avLst/>
          </a:prstGeom>
        </p:spPr>
        <p:txBody>
          <a:bodyPr anchor="t" rtlCol="false" tIns="0" lIns="0" bIns="0" rIns="0">
            <a:spAutoFit/>
          </a:bodyPr>
          <a:lstStyle/>
          <a:p>
            <a:pPr algn="l">
              <a:lnSpc>
                <a:spcPts val="5200"/>
              </a:lnSpc>
            </a:pPr>
            <a:r>
              <a:rPr lang="en-US" b="true" sz="3714" spc="843">
                <a:solidFill>
                  <a:srgbClr val="68902B"/>
                </a:solidFill>
                <a:latin typeface="Public Sans Bold"/>
                <a:ea typeface="Public Sans Bold"/>
                <a:cs typeface="Public Sans Bold"/>
                <a:sym typeface="Public Sans Bold"/>
              </a:rPr>
              <a:t>DEFORESTACIÓN EN EL DEPARTAMENTO DE UCAYALI</a:t>
            </a:r>
          </a:p>
          <a:p>
            <a:pPr algn="l">
              <a:lnSpc>
                <a:spcPts val="5200"/>
              </a:lnSpc>
              <a:spcBef>
                <a:spcPct val="0"/>
              </a:spcBef>
            </a:pPr>
          </a:p>
        </p:txBody>
      </p:sp>
      <p:sp>
        <p:nvSpPr>
          <p:cNvPr name="AutoShape 3" id="3"/>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Freeform 4" id="4"/>
          <p:cNvSpPr/>
          <p:nvPr/>
        </p:nvSpPr>
        <p:spPr>
          <a:xfrm flipH="false" flipV="false" rot="0">
            <a:off x="1028700" y="2137043"/>
            <a:ext cx="6973737" cy="4214345"/>
          </a:xfrm>
          <a:custGeom>
            <a:avLst/>
            <a:gdLst/>
            <a:ahLst/>
            <a:cxnLst/>
            <a:rect r="r" b="b" t="t" l="l"/>
            <a:pathLst>
              <a:path h="4214345" w="6973737">
                <a:moveTo>
                  <a:pt x="0" y="0"/>
                </a:moveTo>
                <a:lnTo>
                  <a:pt x="6973737" y="0"/>
                </a:lnTo>
                <a:lnTo>
                  <a:pt x="6973737" y="4214345"/>
                </a:lnTo>
                <a:lnTo>
                  <a:pt x="0" y="4214345"/>
                </a:lnTo>
                <a:lnTo>
                  <a:pt x="0" y="0"/>
                </a:lnTo>
                <a:close/>
              </a:path>
            </a:pathLst>
          </a:custGeom>
          <a:blipFill>
            <a:blip r:embed="rId3"/>
            <a:stretch>
              <a:fillRect l="0" t="0" r="0" b="0"/>
            </a:stretch>
          </a:blipFill>
        </p:spPr>
      </p:sp>
      <p:sp>
        <p:nvSpPr>
          <p:cNvPr name="Freeform 5" id="5"/>
          <p:cNvSpPr/>
          <p:nvPr/>
        </p:nvSpPr>
        <p:spPr>
          <a:xfrm flipH="false" flipV="false" rot="0">
            <a:off x="10327776" y="2137043"/>
            <a:ext cx="6931513" cy="4319782"/>
          </a:xfrm>
          <a:custGeom>
            <a:avLst/>
            <a:gdLst/>
            <a:ahLst/>
            <a:cxnLst/>
            <a:rect r="r" b="b" t="t" l="l"/>
            <a:pathLst>
              <a:path h="4319782" w="6931513">
                <a:moveTo>
                  <a:pt x="0" y="0"/>
                </a:moveTo>
                <a:lnTo>
                  <a:pt x="6931513" y="0"/>
                </a:lnTo>
                <a:lnTo>
                  <a:pt x="6931513" y="4319783"/>
                </a:lnTo>
                <a:lnTo>
                  <a:pt x="0" y="4319783"/>
                </a:lnTo>
                <a:lnTo>
                  <a:pt x="0" y="0"/>
                </a:lnTo>
                <a:close/>
              </a:path>
            </a:pathLst>
          </a:custGeom>
          <a:blipFill>
            <a:blip r:embed="rId4"/>
            <a:stretch>
              <a:fillRect l="0" t="0" r="0" b="0"/>
            </a:stretch>
          </a:blipFill>
        </p:spPr>
      </p:sp>
      <p:sp>
        <p:nvSpPr>
          <p:cNvPr name="TextBox 6" id="6"/>
          <p:cNvSpPr txBox="true"/>
          <p:nvPr/>
        </p:nvSpPr>
        <p:spPr>
          <a:xfrm rot="0">
            <a:off x="2170181" y="7214140"/>
            <a:ext cx="14380213" cy="2455546"/>
          </a:xfrm>
          <a:prstGeom prst="rect">
            <a:avLst/>
          </a:prstGeom>
        </p:spPr>
        <p:txBody>
          <a:bodyPr anchor="t" rtlCol="false" tIns="0" lIns="0" bIns="0" rIns="0">
            <a:spAutoFit/>
          </a:bodyPr>
          <a:lstStyle/>
          <a:p>
            <a:pPr algn="just">
              <a:lnSpc>
                <a:spcPts val="4949"/>
              </a:lnSpc>
            </a:pPr>
            <a:r>
              <a:rPr lang="en-US" sz="3299">
                <a:solidFill>
                  <a:srgbClr val="2B2C30"/>
                </a:solidFill>
                <a:latin typeface="Public Sans"/>
                <a:ea typeface="Public Sans"/>
                <a:cs typeface="Public Sans"/>
                <a:sym typeface="Public Sans"/>
              </a:rPr>
              <a:t>Ucayali, región clave de la Amazonía peruana, </a:t>
            </a:r>
            <a:r>
              <a:rPr lang="en-US" b="true" sz="3299">
                <a:solidFill>
                  <a:srgbClr val="68902B"/>
                </a:solidFill>
                <a:latin typeface="Public Sans Bold"/>
                <a:ea typeface="Public Sans Bold"/>
                <a:cs typeface="Public Sans Bold"/>
                <a:sym typeface="Public Sans Bold"/>
              </a:rPr>
              <a:t>perdió más de 540.000 ha de bosques entre 2001 y 2021</a:t>
            </a:r>
            <a:r>
              <a:rPr lang="en-US" sz="3299">
                <a:solidFill>
                  <a:srgbClr val="2B2C30"/>
                </a:solidFill>
                <a:latin typeface="Public Sans"/>
                <a:ea typeface="Public Sans"/>
                <a:cs typeface="Public Sans"/>
                <a:sym typeface="Public Sans"/>
              </a:rPr>
              <a:t>. Factores como la expansión agroindustrial y ganadera han impulsado esta tendencia, alineándose con patrones globales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290536" y="2679071"/>
            <a:ext cx="16230594" cy="38509"/>
          </a:xfrm>
          <a:prstGeom prst="line">
            <a:avLst/>
          </a:prstGeom>
          <a:ln cap="flat" w="9525">
            <a:solidFill>
              <a:srgbClr val="2B2C30"/>
            </a:solidFill>
            <a:prstDash val="solid"/>
            <a:headEnd type="none" len="sm" w="sm"/>
            <a:tailEnd type="none" len="sm" w="sm"/>
          </a:ln>
        </p:spPr>
      </p:sp>
      <p:grpSp>
        <p:nvGrpSpPr>
          <p:cNvPr name="Group 3" id="3"/>
          <p:cNvGrpSpPr/>
          <p:nvPr/>
        </p:nvGrpSpPr>
        <p:grpSpPr>
          <a:xfrm rot="0">
            <a:off x="9737781" y="400957"/>
            <a:ext cx="7773804" cy="4633245"/>
            <a:chOff x="0" y="0"/>
            <a:chExt cx="2364475" cy="1409245"/>
          </a:xfrm>
        </p:grpSpPr>
        <p:sp>
          <p:nvSpPr>
            <p:cNvPr name="Freeform 4" id="4"/>
            <p:cNvSpPr/>
            <p:nvPr/>
          </p:nvSpPr>
          <p:spPr>
            <a:xfrm flipH="false" flipV="false" rot="0">
              <a:off x="0" y="0"/>
              <a:ext cx="2364475" cy="1409245"/>
            </a:xfrm>
            <a:custGeom>
              <a:avLst/>
              <a:gdLst/>
              <a:ahLst/>
              <a:cxnLst/>
              <a:rect r="r" b="b" t="t" l="l"/>
              <a:pathLst>
                <a:path h="1409245" w="2364475">
                  <a:moveTo>
                    <a:pt x="0" y="0"/>
                  </a:moveTo>
                  <a:lnTo>
                    <a:pt x="2364475" y="0"/>
                  </a:lnTo>
                  <a:lnTo>
                    <a:pt x="2364475" y="1409245"/>
                  </a:lnTo>
                  <a:lnTo>
                    <a:pt x="0" y="1409245"/>
                  </a:lnTo>
                  <a:close/>
                </a:path>
              </a:pathLst>
            </a:custGeom>
            <a:solidFill>
              <a:srgbClr val="000000">
                <a:alpha val="0"/>
              </a:srgbClr>
            </a:solidFill>
            <a:ln w="9525" cap="sq">
              <a:solidFill>
                <a:srgbClr val="2B2C30"/>
              </a:solidFill>
              <a:prstDash val="solid"/>
              <a:miter/>
            </a:ln>
          </p:spPr>
        </p:sp>
        <p:sp>
          <p:nvSpPr>
            <p:cNvPr name="TextBox 5" id="5"/>
            <p:cNvSpPr txBox="true"/>
            <p:nvPr/>
          </p:nvSpPr>
          <p:spPr>
            <a:xfrm>
              <a:off x="0" y="-28575"/>
              <a:ext cx="2364475" cy="1437820"/>
            </a:xfrm>
            <a:prstGeom prst="rect">
              <a:avLst/>
            </a:prstGeom>
          </p:spPr>
          <p:txBody>
            <a:bodyPr anchor="ctr" rtlCol="false" tIns="68580" lIns="68580" bIns="68580" rIns="68580"/>
            <a:lstStyle/>
            <a:p>
              <a:pPr algn="ctr">
                <a:lnSpc>
                  <a:spcPts val="1889"/>
                </a:lnSpc>
              </a:pPr>
            </a:p>
          </p:txBody>
        </p:sp>
      </p:grpSp>
      <p:sp>
        <p:nvSpPr>
          <p:cNvPr name="Freeform 6" id="6"/>
          <p:cNvSpPr/>
          <p:nvPr/>
        </p:nvSpPr>
        <p:spPr>
          <a:xfrm flipH="false" flipV="false" rot="0">
            <a:off x="9990065" y="715500"/>
            <a:ext cx="7269235" cy="3917618"/>
          </a:xfrm>
          <a:custGeom>
            <a:avLst/>
            <a:gdLst/>
            <a:ahLst/>
            <a:cxnLst/>
            <a:rect r="r" b="b" t="t" l="l"/>
            <a:pathLst>
              <a:path h="3917618" w="7269235">
                <a:moveTo>
                  <a:pt x="0" y="0"/>
                </a:moveTo>
                <a:lnTo>
                  <a:pt x="7269235" y="0"/>
                </a:lnTo>
                <a:lnTo>
                  <a:pt x="7269235" y="3917618"/>
                </a:lnTo>
                <a:lnTo>
                  <a:pt x="0" y="3917618"/>
                </a:lnTo>
                <a:lnTo>
                  <a:pt x="0" y="0"/>
                </a:lnTo>
                <a:close/>
              </a:path>
            </a:pathLst>
          </a:custGeom>
          <a:blipFill>
            <a:blip r:embed="rId3"/>
            <a:stretch>
              <a:fillRect l="0" t="0" r="0" b="0"/>
            </a:stretch>
          </a:blipFill>
        </p:spPr>
      </p:sp>
      <p:sp>
        <p:nvSpPr>
          <p:cNvPr name="Freeform 7" id="7"/>
          <p:cNvSpPr/>
          <p:nvPr/>
        </p:nvSpPr>
        <p:spPr>
          <a:xfrm flipH="false" flipV="false" rot="0">
            <a:off x="10256939" y="5389175"/>
            <a:ext cx="7002361" cy="4700347"/>
          </a:xfrm>
          <a:custGeom>
            <a:avLst/>
            <a:gdLst/>
            <a:ahLst/>
            <a:cxnLst/>
            <a:rect r="r" b="b" t="t" l="l"/>
            <a:pathLst>
              <a:path h="4700347" w="7002361">
                <a:moveTo>
                  <a:pt x="0" y="0"/>
                </a:moveTo>
                <a:lnTo>
                  <a:pt x="7002361" y="0"/>
                </a:lnTo>
                <a:lnTo>
                  <a:pt x="7002361" y="4700347"/>
                </a:lnTo>
                <a:lnTo>
                  <a:pt x="0" y="4700347"/>
                </a:lnTo>
                <a:lnTo>
                  <a:pt x="0" y="0"/>
                </a:lnTo>
                <a:close/>
              </a:path>
            </a:pathLst>
          </a:custGeom>
          <a:blipFill>
            <a:blip r:embed="rId4"/>
            <a:stretch>
              <a:fillRect l="0" t="0" r="0" b="0"/>
            </a:stretch>
          </a:blipFill>
        </p:spPr>
      </p:sp>
      <p:sp>
        <p:nvSpPr>
          <p:cNvPr name="TextBox 8" id="8"/>
          <p:cNvSpPr txBox="true"/>
          <p:nvPr/>
        </p:nvSpPr>
        <p:spPr>
          <a:xfrm rot="0">
            <a:off x="1028689" y="44043"/>
            <a:ext cx="8549321" cy="2630266"/>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ALGORITMOS PARA AUTOMATIZAR EL MONITOREO DE BOSQUES CON SATÉLITES</a:t>
            </a:r>
          </a:p>
        </p:txBody>
      </p:sp>
      <p:sp>
        <p:nvSpPr>
          <p:cNvPr name="TextBox 9" id="9"/>
          <p:cNvSpPr txBox="true"/>
          <p:nvPr/>
        </p:nvSpPr>
        <p:spPr>
          <a:xfrm rot="0">
            <a:off x="1028689" y="2947639"/>
            <a:ext cx="7877184" cy="3442996"/>
          </a:xfrm>
          <a:prstGeom prst="rect">
            <a:avLst/>
          </a:prstGeom>
        </p:spPr>
        <p:txBody>
          <a:bodyPr anchor="t" rtlCol="false" tIns="0" lIns="0" bIns="0" rIns="0">
            <a:spAutoFit/>
          </a:bodyPr>
          <a:lstStyle/>
          <a:p>
            <a:pPr algn="l" marL="539750" indent="-269875" lvl="1">
              <a:lnSpc>
                <a:spcPts val="3750"/>
              </a:lnSpc>
              <a:buFont typeface="Arial"/>
              <a:buChar char="•"/>
            </a:pPr>
            <a:r>
              <a:rPr lang="en-US" b="true" sz="2500">
                <a:solidFill>
                  <a:srgbClr val="68902B"/>
                </a:solidFill>
                <a:latin typeface="Public Sans Bold"/>
                <a:ea typeface="Public Sans Bold"/>
                <a:cs typeface="Public Sans Bold"/>
                <a:sym typeface="Public Sans Bold"/>
              </a:rPr>
              <a:t>LandTrendr</a:t>
            </a:r>
            <a:r>
              <a:rPr lang="en-US" sz="2500">
                <a:solidFill>
                  <a:srgbClr val="2B2C30"/>
                </a:solidFill>
                <a:latin typeface="Public Sans"/>
                <a:ea typeface="Public Sans"/>
                <a:cs typeface="Public Sans"/>
                <a:sym typeface="Public Sans"/>
              </a:rPr>
              <a:t>, aplicado a series temporales de imágenes satelitales, permite </a:t>
            </a:r>
            <a:r>
              <a:rPr lang="en-US" b="true" sz="2500">
                <a:solidFill>
                  <a:srgbClr val="68902B"/>
                </a:solidFill>
                <a:latin typeface="Public Sans Bold"/>
                <a:ea typeface="Public Sans Bold"/>
                <a:cs typeface="Public Sans Bold"/>
                <a:sym typeface="Public Sans Bold"/>
              </a:rPr>
              <a:t>monitorizar la cobertura vegetal con alta precisión espacial y temporal</a:t>
            </a:r>
          </a:p>
          <a:p>
            <a:pPr algn="l">
              <a:lnSpc>
                <a:spcPts val="1050"/>
              </a:lnSpc>
            </a:pPr>
          </a:p>
          <a:p>
            <a:pPr algn="l" marL="539750" indent="-269875" lvl="1">
              <a:lnSpc>
                <a:spcPts val="3750"/>
              </a:lnSpc>
              <a:buFont typeface="Arial"/>
              <a:buChar char="•"/>
            </a:pPr>
            <a:r>
              <a:rPr lang="en-US" sz="2500">
                <a:solidFill>
                  <a:srgbClr val="2B2C30"/>
                </a:solidFill>
                <a:latin typeface="Public Sans"/>
                <a:ea typeface="Public Sans"/>
                <a:cs typeface="Public Sans"/>
                <a:sym typeface="Public Sans"/>
              </a:rPr>
              <a:t>Proporciona </a:t>
            </a:r>
            <a:r>
              <a:rPr lang="en-US" b="true" sz="2500">
                <a:solidFill>
                  <a:srgbClr val="68902B"/>
                </a:solidFill>
                <a:latin typeface="Public Sans Bold"/>
                <a:ea typeface="Public Sans Bold"/>
                <a:cs typeface="Public Sans Bold"/>
                <a:sym typeface="Public Sans Bold"/>
              </a:rPr>
              <a:t>métricas de la dinámica de la cobertura vegetal</a:t>
            </a:r>
            <a:r>
              <a:rPr lang="en-US" sz="2500">
                <a:solidFill>
                  <a:srgbClr val="2B2C30"/>
                </a:solidFill>
                <a:latin typeface="Public Sans"/>
                <a:ea typeface="Public Sans"/>
                <a:cs typeface="Public Sans"/>
                <a:sym typeface="Public Sans"/>
              </a:rPr>
              <a:t> como magnitud, tasa de cambio y año de cambio en la cobertura</a:t>
            </a:r>
          </a:p>
        </p:txBody>
      </p:sp>
      <p:sp>
        <p:nvSpPr>
          <p:cNvPr name="TextBox 10" id="10"/>
          <p:cNvSpPr txBox="true"/>
          <p:nvPr/>
        </p:nvSpPr>
        <p:spPr>
          <a:xfrm rot="0">
            <a:off x="634142" y="6676385"/>
            <a:ext cx="8666276" cy="3409316"/>
          </a:xfrm>
          <a:prstGeom prst="rect">
            <a:avLst/>
          </a:prstGeom>
        </p:spPr>
        <p:txBody>
          <a:bodyPr anchor="t" rtlCol="false" tIns="0" lIns="0" bIns="0" rIns="0">
            <a:spAutoFit/>
          </a:bodyPr>
          <a:lstStyle/>
          <a:p>
            <a:pPr algn="l">
              <a:lnSpc>
                <a:spcPts val="4759"/>
              </a:lnSpc>
            </a:pPr>
            <a:r>
              <a:rPr lang="en-US" sz="3399" b="true">
                <a:solidFill>
                  <a:srgbClr val="68902B"/>
                </a:solidFill>
                <a:latin typeface="Public Sans Bold"/>
                <a:ea typeface="Public Sans Bold"/>
                <a:cs typeface="Public Sans Bold"/>
                <a:sym typeface="Public Sans Bold"/>
              </a:rPr>
              <a:t>Área de estudio: </a:t>
            </a:r>
          </a:p>
          <a:p>
            <a:pPr algn="l" marL="734055" indent="-367027" lvl="1">
              <a:lnSpc>
                <a:spcPts val="4759"/>
              </a:lnSpc>
              <a:buFont typeface="Arial"/>
              <a:buChar char="•"/>
            </a:pPr>
            <a:r>
              <a:rPr lang="en-US" b="true" sz="3399">
                <a:solidFill>
                  <a:srgbClr val="000000"/>
                </a:solidFill>
                <a:latin typeface="Public Sans Bold"/>
                <a:ea typeface="Public Sans Bold"/>
                <a:cs typeface="Public Sans Bold"/>
                <a:sym typeface="Public Sans Bold"/>
              </a:rPr>
              <a:t>Casi 100.000 ha deforestadas entre 2001 y 2021</a:t>
            </a:r>
          </a:p>
          <a:p>
            <a:pPr algn="l">
              <a:lnSpc>
                <a:spcPts val="3359"/>
              </a:lnSpc>
            </a:pPr>
          </a:p>
          <a:p>
            <a:pPr algn="l" marL="734055" indent="-367027" lvl="1">
              <a:lnSpc>
                <a:spcPts val="4759"/>
              </a:lnSpc>
              <a:buFont typeface="Arial"/>
              <a:buChar char="•"/>
            </a:pPr>
            <a:r>
              <a:rPr lang="en-US" b="true" sz="3399">
                <a:solidFill>
                  <a:srgbClr val="000000"/>
                </a:solidFill>
                <a:latin typeface="Public Sans Bold"/>
                <a:ea typeface="Public Sans Bold"/>
                <a:cs typeface="Public Sans Bold"/>
                <a:sym typeface="Public Sans Bold"/>
              </a:rPr>
              <a:t>Máximo de deforestación en 2017 con casi 8.400 ha perdidas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290547" y="1889581"/>
            <a:ext cx="16230594" cy="38509"/>
          </a:xfrm>
          <a:prstGeom prst="line">
            <a:avLst/>
          </a:prstGeom>
          <a:ln cap="flat" w="9525">
            <a:solidFill>
              <a:srgbClr val="2B2C30"/>
            </a:solidFill>
            <a:prstDash val="solid"/>
            <a:headEnd type="none" len="sm" w="sm"/>
            <a:tailEnd type="none" len="sm" w="sm"/>
          </a:ln>
        </p:spPr>
      </p:sp>
      <p:grpSp>
        <p:nvGrpSpPr>
          <p:cNvPr name="Group 3" id="3"/>
          <p:cNvGrpSpPr/>
          <p:nvPr/>
        </p:nvGrpSpPr>
        <p:grpSpPr>
          <a:xfrm rot="0">
            <a:off x="304133" y="2144912"/>
            <a:ext cx="9582783" cy="8142088"/>
            <a:chOff x="0" y="0"/>
            <a:chExt cx="2914693" cy="2476492"/>
          </a:xfrm>
        </p:grpSpPr>
        <p:sp>
          <p:nvSpPr>
            <p:cNvPr name="Freeform 4" id="4"/>
            <p:cNvSpPr/>
            <p:nvPr/>
          </p:nvSpPr>
          <p:spPr>
            <a:xfrm flipH="false" flipV="false" rot="0">
              <a:off x="0" y="0"/>
              <a:ext cx="2914693" cy="2476492"/>
            </a:xfrm>
            <a:custGeom>
              <a:avLst/>
              <a:gdLst/>
              <a:ahLst/>
              <a:cxnLst/>
              <a:rect r="r" b="b" t="t" l="l"/>
              <a:pathLst>
                <a:path h="2476492" w="2914693">
                  <a:moveTo>
                    <a:pt x="0" y="0"/>
                  </a:moveTo>
                  <a:lnTo>
                    <a:pt x="2914693" y="0"/>
                  </a:lnTo>
                  <a:lnTo>
                    <a:pt x="2914693" y="2476492"/>
                  </a:lnTo>
                  <a:lnTo>
                    <a:pt x="0" y="2476492"/>
                  </a:lnTo>
                  <a:close/>
                </a:path>
              </a:pathLst>
            </a:custGeom>
            <a:solidFill>
              <a:srgbClr val="000000">
                <a:alpha val="0"/>
              </a:srgbClr>
            </a:solidFill>
            <a:ln w="9525" cap="sq">
              <a:solidFill>
                <a:srgbClr val="2B2C30"/>
              </a:solidFill>
              <a:prstDash val="solid"/>
              <a:miter/>
            </a:ln>
          </p:spPr>
        </p:sp>
        <p:sp>
          <p:nvSpPr>
            <p:cNvPr name="TextBox 5" id="5"/>
            <p:cNvSpPr txBox="true"/>
            <p:nvPr/>
          </p:nvSpPr>
          <p:spPr>
            <a:xfrm>
              <a:off x="0" y="-28575"/>
              <a:ext cx="2914693" cy="2505067"/>
            </a:xfrm>
            <a:prstGeom prst="rect">
              <a:avLst/>
            </a:prstGeom>
          </p:spPr>
          <p:txBody>
            <a:bodyPr anchor="ctr" rtlCol="false" tIns="68580" lIns="68580" bIns="68580" rIns="68580"/>
            <a:lstStyle/>
            <a:p>
              <a:pPr algn="ctr">
                <a:lnSpc>
                  <a:spcPts val="1889"/>
                </a:lnSpc>
              </a:pPr>
            </a:p>
          </p:txBody>
        </p:sp>
      </p:grpSp>
      <p:sp>
        <p:nvSpPr>
          <p:cNvPr name="Freeform 6" id="6"/>
          <p:cNvSpPr/>
          <p:nvPr/>
        </p:nvSpPr>
        <p:spPr>
          <a:xfrm flipH="false" flipV="false" rot="0">
            <a:off x="513164" y="2318618"/>
            <a:ext cx="9164722" cy="7732734"/>
          </a:xfrm>
          <a:custGeom>
            <a:avLst/>
            <a:gdLst/>
            <a:ahLst/>
            <a:cxnLst/>
            <a:rect r="r" b="b" t="t" l="l"/>
            <a:pathLst>
              <a:path h="7732734" w="9164722">
                <a:moveTo>
                  <a:pt x="0" y="0"/>
                </a:moveTo>
                <a:lnTo>
                  <a:pt x="9164722" y="0"/>
                </a:lnTo>
                <a:lnTo>
                  <a:pt x="9164722" y="7732734"/>
                </a:lnTo>
                <a:lnTo>
                  <a:pt x="0" y="7732734"/>
                </a:lnTo>
                <a:lnTo>
                  <a:pt x="0" y="0"/>
                </a:lnTo>
                <a:close/>
              </a:path>
            </a:pathLst>
          </a:custGeom>
          <a:blipFill>
            <a:blip r:embed="rId3"/>
            <a:stretch>
              <a:fillRect l="0" t="0" r="0" b="0"/>
            </a:stretch>
          </a:blipFill>
        </p:spPr>
      </p:sp>
      <p:sp>
        <p:nvSpPr>
          <p:cNvPr name="TextBox 7" id="7"/>
          <p:cNvSpPr txBox="true"/>
          <p:nvPr/>
        </p:nvSpPr>
        <p:spPr>
          <a:xfrm rot="0">
            <a:off x="695859" y="-85725"/>
            <a:ext cx="8549321" cy="1970544"/>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CARACTERIZACIÓN DE ÁREAS DEFORESTADAS Y NO DEFORESTADAS</a:t>
            </a:r>
          </a:p>
        </p:txBody>
      </p:sp>
      <p:sp>
        <p:nvSpPr>
          <p:cNvPr name="TextBox 8" id="8"/>
          <p:cNvSpPr txBox="true"/>
          <p:nvPr/>
        </p:nvSpPr>
        <p:spPr>
          <a:xfrm rot="0">
            <a:off x="10114803" y="1545251"/>
            <a:ext cx="7877184" cy="8271511"/>
          </a:xfrm>
          <a:prstGeom prst="rect">
            <a:avLst/>
          </a:prstGeom>
        </p:spPr>
        <p:txBody>
          <a:bodyPr anchor="t" rtlCol="false" tIns="0" lIns="0" bIns="0" rIns="0">
            <a:spAutoFit/>
          </a:bodyPr>
          <a:lstStyle/>
          <a:p>
            <a:pPr algn="l" marL="734056" indent="-367028" lvl="1">
              <a:lnSpc>
                <a:spcPts val="5099"/>
              </a:lnSpc>
              <a:buFont typeface="Arial"/>
              <a:buChar char="•"/>
            </a:pPr>
            <a:r>
              <a:rPr lang="en-US" sz="3399">
                <a:solidFill>
                  <a:srgbClr val="000000"/>
                </a:solidFill>
                <a:latin typeface="Public Sans"/>
                <a:ea typeface="Public Sans"/>
                <a:cs typeface="Public Sans"/>
                <a:sym typeface="Public Sans"/>
              </a:rPr>
              <a:t>Las métricas proporcionadas por LandTrendr son robustas y permiten caracterizar de manera diferencial las áreas deforestadas de las no deforestadas. Estas diferencias son claves para identificar patrones de deforestación </a:t>
            </a:r>
          </a:p>
          <a:p>
            <a:pPr algn="l">
              <a:lnSpc>
                <a:spcPts val="5099"/>
              </a:lnSpc>
            </a:pPr>
          </a:p>
          <a:p>
            <a:pPr algn="l" marL="734056" indent="-367028" lvl="1">
              <a:lnSpc>
                <a:spcPts val="5099"/>
              </a:lnSpc>
              <a:buFont typeface="Arial"/>
              <a:buChar char="•"/>
            </a:pPr>
            <a:r>
              <a:rPr lang="en-US" sz="3399">
                <a:solidFill>
                  <a:srgbClr val="000000"/>
                </a:solidFill>
                <a:latin typeface="Public Sans"/>
                <a:ea typeface="Public Sans"/>
                <a:cs typeface="Public Sans"/>
                <a:sym typeface="Public Sans"/>
              </a:rPr>
              <a:t>Las áreas deforestadas muestran valores significativamente mayores en magnitud, tasa y ratio DSNR</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7086605" y="1229859"/>
            <a:ext cx="16230594" cy="38509"/>
          </a:xfrm>
          <a:prstGeom prst="line">
            <a:avLst/>
          </a:prstGeom>
          <a:ln cap="flat" w="9525">
            <a:solidFill>
              <a:srgbClr val="2B2C30"/>
            </a:solidFill>
            <a:prstDash val="solid"/>
            <a:headEnd type="none" len="sm" w="sm"/>
            <a:tailEnd type="none" len="sm" w="sm"/>
          </a:ln>
        </p:spPr>
      </p:sp>
      <p:grpSp>
        <p:nvGrpSpPr>
          <p:cNvPr name="Group 3" id="3"/>
          <p:cNvGrpSpPr/>
          <p:nvPr/>
        </p:nvGrpSpPr>
        <p:grpSpPr>
          <a:xfrm rot="0">
            <a:off x="824375" y="1586806"/>
            <a:ext cx="8292290" cy="8065051"/>
            <a:chOff x="0" y="0"/>
            <a:chExt cx="2522177" cy="2453060"/>
          </a:xfrm>
        </p:grpSpPr>
        <p:sp>
          <p:nvSpPr>
            <p:cNvPr name="Freeform 4" id="4"/>
            <p:cNvSpPr/>
            <p:nvPr/>
          </p:nvSpPr>
          <p:spPr>
            <a:xfrm flipH="false" flipV="false" rot="0">
              <a:off x="0" y="0"/>
              <a:ext cx="2522177" cy="2453060"/>
            </a:xfrm>
            <a:custGeom>
              <a:avLst/>
              <a:gdLst/>
              <a:ahLst/>
              <a:cxnLst/>
              <a:rect r="r" b="b" t="t" l="l"/>
              <a:pathLst>
                <a:path h="2453060" w="2522177">
                  <a:moveTo>
                    <a:pt x="0" y="0"/>
                  </a:moveTo>
                  <a:lnTo>
                    <a:pt x="2522177" y="0"/>
                  </a:lnTo>
                  <a:lnTo>
                    <a:pt x="2522177" y="2453060"/>
                  </a:lnTo>
                  <a:lnTo>
                    <a:pt x="0" y="2453060"/>
                  </a:lnTo>
                  <a:close/>
                </a:path>
              </a:pathLst>
            </a:custGeom>
            <a:solidFill>
              <a:srgbClr val="000000">
                <a:alpha val="0"/>
              </a:srgbClr>
            </a:solidFill>
            <a:ln w="9525" cap="sq">
              <a:solidFill>
                <a:srgbClr val="2B2C30"/>
              </a:solidFill>
              <a:prstDash val="solid"/>
              <a:miter/>
            </a:ln>
          </p:spPr>
        </p:sp>
        <p:sp>
          <p:nvSpPr>
            <p:cNvPr name="TextBox 5" id="5"/>
            <p:cNvSpPr txBox="true"/>
            <p:nvPr/>
          </p:nvSpPr>
          <p:spPr>
            <a:xfrm>
              <a:off x="0" y="-28575"/>
              <a:ext cx="2522177" cy="2481635"/>
            </a:xfrm>
            <a:prstGeom prst="rect">
              <a:avLst/>
            </a:prstGeom>
          </p:spPr>
          <p:txBody>
            <a:bodyPr anchor="ctr" rtlCol="false" tIns="68580" lIns="68580" bIns="68580" rIns="68580"/>
            <a:lstStyle/>
            <a:p>
              <a:pPr algn="ctr">
                <a:lnSpc>
                  <a:spcPts val="1889"/>
                </a:lnSpc>
              </a:pPr>
            </a:p>
          </p:txBody>
        </p:sp>
      </p:grpSp>
      <p:sp>
        <p:nvSpPr>
          <p:cNvPr name="Freeform 6" id="6"/>
          <p:cNvSpPr/>
          <p:nvPr/>
        </p:nvSpPr>
        <p:spPr>
          <a:xfrm flipH="false" flipV="false" rot="0">
            <a:off x="1078336" y="1741747"/>
            <a:ext cx="7784367" cy="7704425"/>
          </a:xfrm>
          <a:custGeom>
            <a:avLst/>
            <a:gdLst/>
            <a:ahLst/>
            <a:cxnLst/>
            <a:rect r="r" b="b" t="t" l="l"/>
            <a:pathLst>
              <a:path h="7704425" w="7784367">
                <a:moveTo>
                  <a:pt x="0" y="0"/>
                </a:moveTo>
                <a:lnTo>
                  <a:pt x="7784367" y="0"/>
                </a:lnTo>
                <a:lnTo>
                  <a:pt x="7784367" y="7704425"/>
                </a:lnTo>
                <a:lnTo>
                  <a:pt x="0" y="7704425"/>
                </a:lnTo>
                <a:lnTo>
                  <a:pt x="0" y="0"/>
                </a:lnTo>
                <a:close/>
              </a:path>
            </a:pathLst>
          </a:custGeom>
          <a:blipFill>
            <a:blip r:embed="rId3"/>
            <a:stretch>
              <a:fillRect l="0" t="0" r="0" b="0"/>
            </a:stretch>
          </a:blipFill>
        </p:spPr>
      </p:sp>
      <p:sp>
        <p:nvSpPr>
          <p:cNvPr name="Freeform 7" id="7"/>
          <p:cNvSpPr/>
          <p:nvPr/>
        </p:nvSpPr>
        <p:spPr>
          <a:xfrm flipH="false" flipV="false" rot="0">
            <a:off x="2229014" y="6428033"/>
            <a:ext cx="2328548" cy="2250277"/>
          </a:xfrm>
          <a:custGeom>
            <a:avLst/>
            <a:gdLst/>
            <a:ahLst/>
            <a:cxnLst/>
            <a:rect r="r" b="b" t="t" l="l"/>
            <a:pathLst>
              <a:path h="2250277" w="2328548">
                <a:moveTo>
                  <a:pt x="0" y="0"/>
                </a:moveTo>
                <a:lnTo>
                  <a:pt x="2328548" y="0"/>
                </a:lnTo>
                <a:lnTo>
                  <a:pt x="2328548" y="2250277"/>
                </a:lnTo>
                <a:lnTo>
                  <a:pt x="0" y="2250277"/>
                </a:lnTo>
                <a:lnTo>
                  <a:pt x="0" y="0"/>
                </a:lnTo>
                <a:close/>
              </a:path>
            </a:pathLst>
          </a:custGeom>
          <a:blipFill>
            <a:blip r:embed="rId4"/>
            <a:stretch>
              <a:fillRect l="0" t="0" r="0" b="0"/>
            </a:stretch>
          </a:blipFill>
        </p:spPr>
      </p:sp>
      <p:sp>
        <p:nvSpPr>
          <p:cNvPr name="TextBox 8" id="8"/>
          <p:cNvSpPr txBox="true"/>
          <p:nvPr/>
        </p:nvSpPr>
        <p:spPr>
          <a:xfrm rot="0">
            <a:off x="695859" y="-85725"/>
            <a:ext cx="8549321" cy="1310821"/>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IDENTIFICACIÓN DE PATRONES</a:t>
            </a:r>
          </a:p>
        </p:txBody>
      </p:sp>
      <p:sp>
        <p:nvSpPr>
          <p:cNvPr name="TextBox 9" id="9"/>
          <p:cNvSpPr txBox="true"/>
          <p:nvPr/>
        </p:nvSpPr>
        <p:spPr>
          <a:xfrm rot="0">
            <a:off x="9956192" y="1482031"/>
            <a:ext cx="7877184" cy="7633336"/>
          </a:xfrm>
          <a:prstGeom prst="rect">
            <a:avLst/>
          </a:prstGeom>
        </p:spPr>
        <p:txBody>
          <a:bodyPr anchor="t" rtlCol="false" tIns="0" lIns="0" bIns="0" rIns="0">
            <a:spAutoFit/>
          </a:bodyPr>
          <a:lstStyle/>
          <a:p>
            <a:pPr algn="l" marL="734056" indent="-367028" lvl="1">
              <a:lnSpc>
                <a:spcPts val="5099"/>
              </a:lnSpc>
              <a:buFont typeface="Arial"/>
              <a:buChar char="•"/>
            </a:pPr>
            <a:r>
              <a:rPr lang="en-US" sz="3399">
                <a:solidFill>
                  <a:srgbClr val="000000"/>
                </a:solidFill>
                <a:latin typeface="Public Sans"/>
                <a:ea typeface="Public Sans"/>
                <a:cs typeface="Public Sans"/>
                <a:sym typeface="Public Sans"/>
              </a:rPr>
              <a:t>Alta correlación entre magnitud y  tasa de cambio</a:t>
            </a:r>
          </a:p>
          <a:p>
            <a:pPr algn="l">
              <a:lnSpc>
                <a:spcPts val="5099"/>
              </a:lnSpc>
            </a:pPr>
          </a:p>
          <a:p>
            <a:pPr algn="l" marL="734056" indent="-367028" lvl="1">
              <a:lnSpc>
                <a:spcPts val="5099"/>
              </a:lnSpc>
              <a:buFont typeface="Arial"/>
              <a:buChar char="•"/>
            </a:pPr>
            <a:r>
              <a:rPr lang="en-US" sz="3399">
                <a:solidFill>
                  <a:srgbClr val="000000"/>
                </a:solidFill>
                <a:latin typeface="Public Sans"/>
                <a:ea typeface="Public Sans"/>
                <a:cs typeface="Public Sans"/>
                <a:sym typeface="Public Sans"/>
              </a:rPr>
              <a:t>Se identifican patrones claros de agrupación cuando los datos se representan en el espacio bidimensional formado por las métricas</a:t>
            </a:r>
          </a:p>
          <a:p>
            <a:pPr algn="l">
              <a:lnSpc>
                <a:spcPts val="5099"/>
              </a:lnSpc>
            </a:pPr>
          </a:p>
          <a:p>
            <a:pPr algn="l" marL="734056" indent="-367028" lvl="1">
              <a:lnSpc>
                <a:spcPts val="5099"/>
              </a:lnSpc>
              <a:buFont typeface="Arial"/>
              <a:buChar char="•"/>
            </a:pPr>
            <a:r>
              <a:rPr lang="en-US" sz="3399">
                <a:solidFill>
                  <a:srgbClr val="000000"/>
                </a:solidFill>
                <a:latin typeface="Public Sans"/>
                <a:ea typeface="Public Sans"/>
                <a:cs typeface="Public Sans"/>
                <a:sym typeface="Public Sans"/>
              </a:rPr>
              <a:t>Sin embargo, las fronteras de decisión son complejas. </a:t>
            </a:r>
          </a:p>
          <a:p>
            <a:pPr algn="l">
              <a:lnSpc>
                <a:spcPts val="5099"/>
              </a:lnSpc>
            </a:pPr>
          </a:p>
        </p:txBody>
      </p:sp>
      <p:sp>
        <p:nvSpPr>
          <p:cNvPr name="TextBox 10" id="10"/>
          <p:cNvSpPr txBox="true"/>
          <p:nvPr/>
        </p:nvSpPr>
        <p:spPr>
          <a:xfrm rot="0">
            <a:off x="9425341" y="8955686"/>
            <a:ext cx="8408035" cy="490486"/>
          </a:xfrm>
          <a:prstGeom prst="rect">
            <a:avLst/>
          </a:prstGeom>
        </p:spPr>
        <p:txBody>
          <a:bodyPr anchor="t" rtlCol="false" tIns="0" lIns="0" bIns="0" rIns="0">
            <a:spAutoFit/>
          </a:bodyPr>
          <a:lstStyle/>
          <a:p>
            <a:pPr algn="ctr">
              <a:lnSpc>
                <a:spcPts val="3940"/>
              </a:lnSpc>
              <a:spcBef>
                <a:spcPct val="0"/>
              </a:spcBef>
            </a:pPr>
            <a:r>
              <a:rPr lang="en-US" b="true" sz="2814" spc="638">
                <a:solidFill>
                  <a:srgbClr val="FF0000"/>
                </a:solidFill>
                <a:latin typeface="Public Sans Bold"/>
                <a:ea typeface="Public Sans Bold"/>
                <a:cs typeface="Public Sans Bold"/>
                <a:sym typeface="Public Sans Bold"/>
              </a:rPr>
              <a:t>FRONTERA DE DECISIÓN</a:t>
            </a:r>
          </a:p>
        </p:txBody>
      </p:sp>
      <p:sp>
        <p:nvSpPr>
          <p:cNvPr name="AutoShape 11" id="11"/>
          <p:cNvSpPr/>
          <p:nvPr/>
        </p:nvSpPr>
        <p:spPr>
          <a:xfrm flipH="true" flipV="true">
            <a:off x="4970520" y="8466405"/>
            <a:ext cx="5445625" cy="767862"/>
          </a:xfrm>
          <a:prstGeom prst="line">
            <a:avLst/>
          </a:prstGeom>
          <a:ln cap="flat" w="104775">
            <a:solidFill>
              <a:srgbClr val="FF0000"/>
            </a:solidFill>
            <a:prstDash val="solid"/>
            <a:headEnd type="none" len="sm" w="sm"/>
            <a:tailEnd type="arrow" len="sm" w="med"/>
          </a:ln>
        </p:spPr>
      </p:sp>
    </p:spTree>
  </p:cSld>
  <p:clrMapOvr>
    <a:masterClrMapping/>
  </p:clrMapOvr>
</p:sld>
</file>

<file path=ppt/slides/slide8.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695" y="1760761"/>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1006871" y="942975"/>
            <a:ext cx="16230600" cy="648601"/>
          </a:xfrm>
          <a:prstGeom prst="rect">
            <a:avLst/>
          </a:prstGeom>
        </p:spPr>
        <p:txBody>
          <a:bodyPr anchor="t" rtlCol="false" tIns="0" lIns="0" bIns="0" rIns="0">
            <a:spAutoFit/>
          </a:bodyPr>
          <a:lstStyle/>
          <a:p>
            <a:pPr algn="l">
              <a:lnSpc>
                <a:spcPts val="5200"/>
              </a:lnSpc>
              <a:spcBef>
                <a:spcPct val="0"/>
              </a:spcBef>
            </a:pPr>
            <a:r>
              <a:rPr lang="en-US" b="true" sz="3714" spc="843">
                <a:solidFill>
                  <a:srgbClr val="68902B"/>
                </a:solidFill>
                <a:latin typeface="Public Sans Bold"/>
                <a:ea typeface="Public Sans Bold"/>
                <a:cs typeface="Public Sans Bold"/>
                <a:sym typeface="Public Sans Bold"/>
              </a:rPr>
              <a:t>CONCLUSIONES Y RECOMENDACIONES</a:t>
            </a:r>
          </a:p>
        </p:txBody>
      </p:sp>
      <p:sp>
        <p:nvSpPr>
          <p:cNvPr name="TextBox 4" id="4"/>
          <p:cNvSpPr txBox="true"/>
          <p:nvPr/>
        </p:nvSpPr>
        <p:spPr>
          <a:xfrm rot="0">
            <a:off x="1006871" y="2197593"/>
            <a:ext cx="4758639" cy="2834005"/>
          </a:xfrm>
          <a:prstGeom prst="rect">
            <a:avLst/>
          </a:prstGeom>
        </p:spPr>
        <p:txBody>
          <a:bodyPr anchor="t" rtlCol="false" tIns="0" lIns="0" bIns="0" rIns="0">
            <a:spAutoFit/>
          </a:bodyPr>
          <a:lstStyle/>
          <a:p>
            <a:pPr algn="l">
              <a:lnSpc>
                <a:spcPts val="3185"/>
              </a:lnSpc>
            </a:pPr>
            <a:r>
              <a:rPr lang="en-US" b="true" sz="3500" i="true" spc="17">
                <a:solidFill>
                  <a:srgbClr val="68902B"/>
                </a:solidFill>
                <a:latin typeface="Playfair Display 1 Bold Italics"/>
                <a:ea typeface="Playfair Display 1 Bold Italics"/>
                <a:cs typeface="Playfair Display 1 Bold Italics"/>
                <a:sym typeface="Playfair Display 1 Bold Italics"/>
              </a:rPr>
              <a:t>1.</a:t>
            </a:r>
            <a:r>
              <a:rPr lang="en-US" sz="3500" i="true" spc="17">
                <a:solidFill>
                  <a:srgbClr val="2B2C30"/>
                </a:solidFill>
                <a:latin typeface="Playfair Display 1 Italics"/>
                <a:ea typeface="Playfair Display 1 Italics"/>
                <a:cs typeface="Playfair Display 1 Italics"/>
                <a:sym typeface="Playfair Display 1 Italics"/>
              </a:rPr>
              <a:t> El </a:t>
            </a:r>
            <a:r>
              <a:rPr lang="en-US" b="true" sz="3500" i="true" spc="17">
                <a:solidFill>
                  <a:srgbClr val="68902B"/>
                </a:solidFill>
                <a:latin typeface="Playfair Display 1 Bold Italics"/>
                <a:ea typeface="Playfair Display 1 Bold Italics"/>
                <a:cs typeface="Playfair Display 1 Bold Italics"/>
                <a:sym typeface="Playfair Display 1 Bold Italics"/>
              </a:rPr>
              <a:t>área de estudio seleccionada es un buen caso de estudio</a:t>
            </a:r>
            <a:r>
              <a:rPr lang="en-US" sz="3500" i="true" spc="17">
                <a:solidFill>
                  <a:srgbClr val="2B2C30"/>
                </a:solidFill>
                <a:latin typeface="Playfair Display 1 Italics"/>
                <a:ea typeface="Playfair Display 1 Italics"/>
                <a:cs typeface="Playfair Display 1 Italics"/>
                <a:sym typeface="Playfair Display 1 Italics"/>
              </a:rPr>
              <a:t> para desarrollar un modelo automático de monitorización de bosques</a:t>
            </a:r>
          </a:p>
        </p:txBody>
      </p:sp>
      <p:sp>
        <p:nvSpPr>
          <p:cNvPr name="TextBox 5" id="5"/>
          <p:cNvSpPr txBox="true"/>
          <p:nvPr/>
        </p:nvSpPr>
        <p:spPr>
          <a:xfrm rot="0">
            <a:off x="6476248" y="2197593"/>
            <a:ext cx="5335503" cy="2834005"/>
          </a:xfrm>
          <a:prstGeom prst="rect">
            <a:avLst/>
          </a:prstGeom>
        </p:spPr>
        <p:txBody>
          <a:bodyPr anchor="t" rtlCol="false" tIns="0" lIns="0" bIns="0" rIns="0">
            <a:spAutoFit/>
          </a:bodyPr>
          <a:lstStyle/>
          <a:p>
            <a:pPr algn="l">
              <a:lnSpc>
                <a:spcPts val="3185"/>
              </a:lnSpc>
            </a:pPr>
            <a:r>
              <a:rPr lang="en-US" b="true" sz="3500" i="true" spc="17">
                <a:solidFill>
                  <a:srgbClr val="68902B"/>
                </a:solidFill>
                <a:latin typeface="Playfair Display 1 Bold Italics"/>
                <a:ea typeface="Playfair Display 1 Bold Italics"/>
                <a:cs typeface="Playfair Display 1 Bold Italics"/>
                <a:sym typeface="Playfair Display 1 Bold Italics"/>
              </a:rPr>
              <a:t>2.</a:t>
            </a:r>
            <a:r>
              <a:rPr lang="en-US" sz="3500" i="true" spc="17">
                <a:solidFill>
                  <a:srgbClr val="2B2C30"/>
                </a:solidFill>
                <a:latin typeface="Playfair Display 1 Italics"/>
                <a:ea typeface="Playfair Display 1 Italics"/>
                <a:cs typeface="Playfair Display 1 Italics"/>
                <a:sym typeface="Playfair Display 1 Italics"/>
              </a:rPr>
              <a:t> </a:t>
            </a:r>
            <a:r>
              <a:rPr lang="en-US" b="true" sz="3500" i="true" spc="17">
                <a:solidFill>
                  <a:srgbClr val="68902B"/>
                </a:solidFill>
                <a:latin typeface="Playfair Display 1 Bold Italics"/>
                <a:ea typeface="Playfair Display 1 Bold Italics"/>
                <a:cs typeface="Playfair Display 1 Bold Italics"/>
                <a:sym typeface="Playfair Display 1 Bold Italics"/>
              </a:rPr>
              <a:t>LandTrendr </a:t>
            </a:r>
            <a:r>
              <a:rPr lang="en-US" sz="3500" i="true" spc="17">
                <a:solidFill>
                  <a:srgbClr val="2B2C30"/>
                </a:solidFill>
                <a:latin typeface="Playfair Display 1 Italics"/>
                <a:ea typeface="Playfair Display 1 Italics"/>
                <a:cs typeface="Playfair Display 1 Italics"/>
                <a:sym typeface="Playfair Display 1 Italics"/>
              </a:rPr>
              <a:t>aplicado sobre series temporales de imágenes ofrece una </a:t>
            </a:r>
            <a:r>
              <a:rPr lang="en-US" b="true" sz="3500" i="true" spc="17">
                <a:solidFill>
                  <a:srgbClr val="68902B"/>
                </a:solidFill>
                <a:latin typeface="Playfair Display 1 Bold Italics"/>
                <a:ea typeface="Playfair Display 1 Bold Italics"/>
                <a:cs typeface="Playfair Display 1 Bold Italics"/>
                <a:sym typeface="Playfair Display 1 Bold Italics"/>
              </a:rPr>
              <a:t>ventaja significativa sobre enfoques tradicionales</a:t>
            </a:r>
            <a:r>
              <a:rPr lang="en-US" sz="3500" i="true" spc="17">
                <a:solidFill>
                  <a:srgbClr val="2B2C30"/>
                </a:solidFill>
                <a:latin typeface="Playfair Display 1 Italics"/>
                <a:ea typeface="Playfair Display 1 Italics"/>
                <a:cs typeface="Playfair Display 1 Italics"/>
                <a:sym typeface="Playfair Display 1 Italics"/>
              </a:rPr>
              <a:t> basados en imágenes únicas</a:t>
            </a:r>
          </a:p>
        </p:txBody>
      </p:sp>
      <p:sp>
        <p:nvSpPr>
          <p:cNvPr name="TextBox 6" id="6"/>
          <p:cNvSpPr txBox="true"/>
          <p:nvPr/>
        </p:nvSpPr>
        <p:spPr>
          <a:xfrm rot="0">
            <a:off x="12365291" y="2197593"/>
            <a:ext cx="4894009" cy="2033905"/>
          </a:xfrm>
          <a:prstGeom prst="rect">
            <a:avLst/>
          </a:prstGeom>
        </p:spPr>
        <p:txBody>
          <a:bodyPr anchor="t" rtlCol="false" tIns="0" lIns="0" bIns="0" rIns="0">
            <a:spAutoFit/>
          </a:bodyPr>
          <a:lstStyle/>
          <a:p>
            <a:pPr algn="l">
              <a:lnSpc>
                <a:spcPts val="3185"/>
              </a:lnSpc>
            </a:pPr>
            <a:r>
              <a:rPr lang="en-US" b="true" sz="3500" i="true" spc="17">
                <a:solidFill>
                  <a:srgbClr val="68902B"/>
                </a:solidFill>
                <a:latin typeface="Playfair Display 1 Bold Italics"/>
                <a:ea typeface="Playfair Display 1 Bold Italics"/>
                <a:cs typeface="Playfair Display 1 Bold Italics"/>
                <a:sym typeface="Playfair Display 1 Bold Italics"/>
              </a:rPr>
              <a:t>3.</a:t>
            </a:r>
            <a:r>
              <a:rPr lang="en-US" sz="3500" i="true" spc="17">
                <a:solidFill>
                  <a:srgbClr val="2B2C30"/>
                </a:solidFill>
                <a:latin typeface="Playfair Display 1 Italics"/>
                <a:ea typeface="Playfair Display 1 Italics"/>
                <a:cs typeface="Playfair Display 1 Italics"/>
                <a:sym typeface="Playfair Display 1 Italics"/>
              </a:rPr>
              <a:t> Existe una </a:t>
            </a:r>
            <a:r>
              <a:rPr lang="en-US" b="true" sz="3500" i="true" spc="17">
                <a:solidFill>
                  <a:srgbClr val="68902B"/>
                </a:solidFill>
                <a:latin typeface="Playfair Display 1 Bold Italics"/>
                <a:ea typeface="Playfair Display 1 Bold Italics"/>
                <a:cs typeface="Playfair Display 1 Bold Italics"/>
                <a:sym typeface="Playfair Display 1 Bold Italics"/>
              </a:rPr>
              <a:t>dispersión importante de datos y solapamiento </a:t>
            </a:r>
            <a:r>
              <a:rPr lang="en-US" sz="3500" i="true" spc="17">
                <a:solidFill>
                  <a:srgbClr val="2B2C30"/>
                </a:solidFill>
                <a:latin typeface="Playfair Display 1 Italics"/>
                <a:ea typeface="Playfair Display 1 Italics"/>
                <a:cs typeface="Playfair Display 1 Italics"/>
                <a:sym typeface="Playfair Display 1 Italics"/>
              </a:rPr>
              <a:t>entre las clases deforestado y no deforestado</a:t>
            </a:r>
          </a:p>
        </p:txBody>
      </p:sp>
      <p:grpSp>
        <p:nvGrpSpPr>
          <p:cNvPr name="Group 7" id="7"/>
          <p:cNvGrpSpPr/>
          <p:nvPr/>
        </p:nvGrpSpPr>
        <p:grpSpPr>
          <a:xfrm rot="0">
            <a:off x="1028700" y="5685140"/>
            <a:ext cx="138677" cy="138677"/>
            <a:chOff x="0" y="0"/>
            <a:chExt cx="812800" cy="812800"/>
          </a:xfrm>
        </p:grpSpPr>
        <p:sp>
          <p:nvSpPr>
            <p:cNvPr name="Freeform 8" id="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name="TextBox 9" id="9"/>
            <p:cNvSpPr txBox="true"/>
            <p:nvPr/>
          </p:nvSpPr>
          <p:spPr>
            <a:xfrm>
              <a:off x="76200" y="85725"/>
              <a:ext cx="660400" cy="650875"/>
            </a:xfrm>
            <a:prstGeom prst="rect">
              <a:avLst/>
            </a:prstGeom>
          </p:spPr>
          <p:txBody>
            <a:bodyPr anchor="ctr" rtlCol="false" tIns="50800" lIns="50800" bIns="50800" rIns="50800"/>
            <a:lstStyle/>
            <a:p>
              <a:pPr algn="ctr">
                <a:lnSpc>
                  <a:spcPts val="2120"/>
                </a:lnSpc>
              </a:pPr>
            </a:p>
          </p:txBody>
        </p:sp>
      </p:grpSp>
      <p:grpSp>
        <p:nvGrpSpPr>
          <p:cNvPr name="Group 10" id="10"/>
          <p:cNvGrpSpPr/>
          <p:nvPr/>
        </p:nvGrpSpPr>
        <p:grpSpPr>
          <a:xfrm rot="0">
            <a:off x="6328311" y="5685140"/>
            <a:ext cx="138677" cy="138677"/>
            <a:chOff x="0" y="0"/>
            <a:chExt cx="812800" cy="812800"/>
          </a:xfrm>
        </p:grpSpPr>
        <p:sp>
          <p:nvSpPr>
            <p:cNvPr name="Freeform 11" id="1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name="TextBox 12" id="12"/>
            <p:cNvSpPr txBox="true"/>
            <p:nvPr/>
          </p:nvSpPr>
          <p:spPr>
            <a:xfrm>
              <a:off x="76200" y="85725"/>
              <a:ext cx="660400" cy="650875"/>
            </a:xfrm>
            <a:prstGeom prst="rect">
              <a:avLst/>
            </a:prstGeom>
          </p:spPr>
          <p:txBody>
            <a:bodyPr anchor="ctr" rtlCol="false" tIns="50800" lIns="50800" bIns="50800" rIns="50800"/>
            <a:lstStyle/>
            <a:p>
              <a:pPr algn="ctr">
                <a:lnSpc>
                  <a:spcPts val="2120"/>
                </a:lnSpc>
              </a:pPr>
            </a:p>
          </p:txBody>
        </p:sp>
      </p:grpSp>
      <p:grpSp>
        <p:nvGrpSpPr>
          <p:cNvPr name="Group 13" id="13"/>
          <p:cNvGrpSpPr/>
          <p:nvPr/>
        </p:nvGrpSpPr>
        <p:grpSpPr>
          <a:xfrm rot="0">
            <a:off x="12365291" y="5685140"/>
            <a:ext cx="138677" cy="138677"/>
            <a:chOff x="0" y="0"/>
            <a:chExt cx="812800" cy="812800"/>
          </a:xfrm>
        </p:grpSpPr>
        <p:sp>
          <p:nvSpPr>
            <p:cNvPr name="Freeform 14" id="1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2B2C30"/>
            </a:solidFill>
          </p:spPr>
        </p:sp>
        <p:sp>
          <p:nvSpPr>
            <p:cNvPr name="TextBox 15" id="15"/>
            <p:cNvSpPr txBox="true"/>
            <p:nvPr/>
          </p:nvSpPr>
          <p:spPr>
            <a:xfrm>
              <a:off x="76200" y="85725"/>
              <a:ext cx="660400" cy="650875"/>
            </a:xfrm>
            <a:prstGeom prst="rect">
              <a:avLst/>
            </a:prstGeom>
          </p:spPr>
          <p:txBody>
            <a:bodyPr anchor="ctr" rtlCol="false" tIns="50800" lIns="50800" bIns="50800" rIns="50800"/>
            <a:lstStyle/>
            <a:p>
              <a:pPr algn="ctr">
                <a:lnSpc>
                  <a:spcPts val="2120"/>
                </a:lnSpc>
              </a:pPr>
            </a:p>
          </p:txBody>
        </p:sp>
      </p:grpSp>
      <p:sp>
        <p:nvSpPr>
          <p:cNvPr name="AutoShape 16" id="16"/>
          <p:cNvSpPr/>
          <p:nvPr/>
        </p:nvSpPr>
        <p:spPr>
          <a:xfrm>
            <a:off x="1038221" y="5759241"/>
            <a:ext cx="16109711" cy="4762"/>
          </a:xfrm>
          <a:prstGeom prst="line">
            <a:avLst/>
          </a:prstGeom>
          <a:ln cap="flat" w="9525">
            <a:solidFill>
              <a:srgbClr val="2B2C30"/>
            </a:solidFill>
            <a:prstDash val="solid"/>
            <a:headEnd type="none" len="sm" w="sm"/>
            <a:tailEnd type="none" len="sm" w="sm"/>
          </a:ln>
        </p:spPr>
      </p:sp>
      <p:sp>
        <p:nvSpPr>
          <p:cNvPr name="TextBox 17" id="17"/>
          <p:cNvSpPr txBox="true"/>
          <p:nvPr/>
        </p:nvSpPr>
        <p:spPr>
          <a:xfrm rot="0">
            <a:off x="1006871" y="6071467"/>
            <a:ext cx="4394410" cy="2619375"/>
          </a:xfrm>
          <a:prstGeom prst="rect">
            <a:avLst/>
          </a:prstGeom>
        </p:spPr>
        <p:txBody>
          <a:bodyPr anchor="t" rtlCol="false" tIns="0" lIns="0" bIns="0" rIns="0">
            <a:spAutoFit/>
          </a:bodyPr>
          <a:lstStyle/>
          <a:p>
            <a:pPr algn="l">
              <a:lnSpc>
                <a:spcPts val="4199"/>
              </a:lnSpc>
            </a:pPr>
            <a:r>
              <a:rPr lang="en-US" sz="3499" i="true" b="true">
                <a:solidFill>
                  <a:srgbClr val="68902B"/>
                </a:solidFill>
                <a:latin typeface="Playfair Display 1 Bold Italics"/>
                <a:ea typeface="Playfair Display 1 Bold Italics"/>
                <a:cs typeface="Playfair Display 1 Bold Italics"/>
                <a:sym typeface="Playfair Display 1 Bold Italics"/>
              </a:rPr>
              <a:t>Recomendación 1</a:t>
            </a:r>
            <a:r>
              <a:rPr lang="en-US" sz="3499" i="true">
                <a:solidFill>
                  <a:srgbClr val="2B2C30"/>
                </a:solidFill>
                <a:latin typeface="Playfair Display 1 Italics"/>
                <a:ea typeface="Playfair Display 1 Italics"/>
                <a:cs typeface="Playfair Display 1 Italics"/>
                <a:sym typeface="Playfair Display 1 Italics"/>
              </a:rPr>
              <a:t>: Refinar el análisis abordando la dispersión de datos y el solapamiento</a:t>
            </a:r>
          </a:p>
        </p:txBody>
      </p:sp>
      <p:sp>
        <p:nvSpPr>
          <p:cNvPr name="TextBox 18" id="18"/>
          <p:cNvSpPr txBox="true"/>
          <p:nvPr/>
        </p:nvSpPr>
        <p:spPr>
          <a:xfrm rot="0">
            <a:off x="6466987" y="6071467"/>
            <a:ext cx="5119487" cy="2619375"/>
          </a:xfrm>
          <a:prstGeom prst="rect">
            <a:avLst/>
          </a:prstGeom>
        </p:spPr>
        <p:txBody>
          <a:bodyPr anchor="t" rtlCol="false" tIns="0" lIns="0" bIns="0" rIns="0">
            <a:spAutoFit/>
          </a:bodyPr>
          <a:lstStyle/>
          <a:p>
            <a:pPr algn="l">
              <a:lnSpc>
                <a:spcPts val="4199"/>
              </a:lnSpc>
            </a:pPr>
            <a:r>
              <a:rPr lang="en-US" sz="3499" i="true" b="true">
                <a:solidFill>
                  <a:srgbClr val="68902B"/>
                </a:solidFill>
                <a:latin typeface="Playfair Display 1 Bold Italics"/>
                <a:ea typeface="Playfair Display 1 Bold Italics"/>
                <a:cs typeface="Playfair Display 1 Bold Italics"/>
                <a:sym typeface="Playfair Display 1 Bold Italics"/>
              </a:rPr>
              <a:t>Recomendación 2</a:t>
            </a:r>
            <a:r>
              <a:rPr lang="en-US" sz="3499" i="true">
                <a:solidFill>
                  <a:srgbClr val="2B2C30"/>
                </a:solidFill>
                <a:latin typeface="Playfair Display 1 Italics"/>
                <a:ea typeface="Playfair Display 1 Italics"/>
                <a:cs typeface="Playfair Display 1 Italics"/>
                <a:sym typeface="Playfair Display 1 Italics"/>
              </a:rPr>
              <a:t>: Mejorar el rendimiento del modelo incorporando fuentes de datos adicionales</a:t>
            </a:r>
          </a:p>
        </p:txBody>
      </p:sp>
      <p:sp>
        <p:nvSpPr>
          <p:cNvPr name="TextBox 19" id="19"/>
          <p:cNvSpPr txBox="true"/>
          <p:nvPr/>
        </p:nvSpPr>
        <p:spPr>
          <a:xfrm rot="0">
            <a:off x="12503968" y="6071467"/>
            <a:ext cx="4755332" cy="3143250"/>
          </a:xfrm>
          <a:prstGeom prst="rect">
            <a:avLst/>
          </a:prstGeom>
        </p:spPr>
        <p:txBody>
          <a:bodyPr anchor="t" rtlCol="false" tIns="0" lIns="0" bIns="0" rIns="0">
            <a:spAutoFit/>
          </a:bodyPr>
          <a:lstStyle/>
          <a:p>
            <a:pPr algn="l">
              <a:lnSpc>
                <a:spcPts val="4199"/>
              </a:lnSpc>
            </a:pPr>
            <a:r>
              <a:rPr lang="en-US" sz="3499" i="true" b="true">
                <a:solidFill>
                  <a:srgbClr val="68902B"/>
                </a:solidFill>
                <a:latin typeface="Playfair Display 1 Bold Italics"/>
                <a:ea typeface="Playfair Display 1 Bold Italics"/>
                <a:cs typeface="Playfair Display 1 Bold Italics"/>
                <a:sym typeface="Playfair Display 1 Bold Italics"/>
              </a:rPr>
              <a:t>Recomendación 3:</a:t>
            </a:r>
            <a:r>
              <a:rPr lang="en-US" sz="3499" i="true">
                <a:solidFill>
                  <a:srgbClr val="2B2C30"/>
                </a:solidFill>
                <a:latin typeface="Playfair Display 1 Italics"/>
                <a:ea typeface="Playfair Display 1 Italics"/>
                <a:cs typeface="Playfair Display 1 Italics"/>
                <a:sym typeface="Playfair Display 1 Italics"/>
              </a:rPr>
              <a:t> Mitigar problemas de multicolinealidad evitando variables altamente correlacionadas</a:t>
            </a:r>
          </a:p>
        </p:txBody>
      </p:sp>
    </p:spTree>
  </p:cSld>
  <p:clrMapOvr>
    <a:masterClrMapping/>
  </p:clrMapOvr>
</p:sld>
</file>

<file path=ppt/slides/slide9.xml><?xml version="1.0" encoding="utf-8"?>
<p:sld xmlns:p="http://schemas.openxmlformats.org/presentationml/2006/main" xmlns:a="http://schemas.openxmlformats.org/drawingml/2006/main">
  <p:cSld>
    <p:bg>
      <p:bgPr>
        <a:solidFill>
          <a:srgbClr val="EFEEE7"/>
        </a:solidFill>
      </p:bgPr>
    </p:bg>
    <p:spTree>
      <p:nvGrpSpPr>
        <p:cNvPr id="1" name=""/>
        <p:cNvGrpSpPr/>
        <p:nvPr/>
      </p:nvGrpSpPr>
      <p:grpSpPr>
        <a:xfrm>
          <a:off x="0" y="0"/>
          <a:ext cx="0" cy="0"/>
          <a:chOff x="0" y="0"/>
          <a:chExt cx="0" cy="0"/>
        </a:xfrm>
      </p:grpSpPr>
      <p:sp>
        <p:nvSpPr>
          <p:cNvPr name="AutoShape 2" id="2"/>
          <p:cNvSpPr/>
          <p:nvPr/>
        </p:nvSpPr>
        <p:spPr>
          <a:xfrm flipV="true">
            <a:off x="1028706" y="4514765"/>
            <a:ext cx="16230594" cy="38509"/>
          </a:xfrm>
          <a:prstGeom prst="line">
            <a:avLst/>
          </a:prstGeom>
          <a:ln cap="flat" w="9525">
            <a:solidFill>
              <a:srgbClr val="2B2C30"/>
            </a:solidFill>
            <a:prstDash val="solid"/>
            <a:headEnd type="none" len="sm" w="sm"/>
            <a:tailEnd type="none" len="sm" w="sm"/>
          </a:ln>
        </p:spPr>
      </p:sp>
      <p:sp>
        <p:nvSpPr>
          <p:cNvPr name="TextBox 3" id="3"/>
          <p:cNvSpPr txBox="true"/>
          <p:nvPr/>
        </p:nvSpPr>
        <p:spPr>
          <a:xfrm rot="0">
            <a:off x="850974" y="2332416"/>
            <a:ext cx="16408332" cy="2084083"/>
          </a:xfrm>
          <a:prstGeom prst="rect">
            <a:avLst/>
          </a:prstGeom>
        </p:spPr>
        <p:txBody>
          <a:bodyPr anchor="t" rtlCol="false" tIns="0" lIns="0" bIns="0" rIns="0">
            <a:spAutoFit/>
          </a:bodyPr>
          <a:lstStyle/>
          <a:p>
            <a:pPr algn="l">
              <a:lnSpc>
                <a:spcPts val="15250"/>
              </a:lnSpc>
            </a:pPr>
            <a:r>
              <a:rPr lang="en-US" sz="16758" spc="83">
                <a:solidFill>
                  <a:srgbClr val="2B2C30"/>
                </a:solidFill>
                <a:latin typeface="Playfair Display 1"/>
                <a:ea typeface="Playfair Display 1"/>
                <a:cs typeface="Playfair Display 1"/>
                <a:sym typeface="Playfair Display 1"/>
              </a:rPr>
              <a:t>Muchas gracias!</a:t>
            </a:r>
          </a:p>
        </p:txBody>
      </p:sp>
      <p:sp>
        <p:nvSpPr>
          <p:cNvPr name="TextBox 4" id="4"/>
          <p:cNvSpPr txBox="true"/>
          <p:nvPr/>
        </p:nvSpPr>
        <p:spPr>
          <a:xfrm rot="0">
            <a:off x="1016407" y="8479155"/>
            <a:ext cx="7862435" cy="864870"/>
          </a:xfrm>
          <a:prstGeom prst="rect">
            <a:avLst/>
          </a:prstGeom>
        </p:spPr>
        <p:txBody>
          <a:bodyPr anchor="t" rtlCol="false" tIns="0" lIns="0" bIns="0" rIns="0">
            <a:spAutoFit/>
          </a:bodyPr>
          <a:lstStyle/>
          <a:p>
            <a:pPr algn="l">
              <a:lnSpc>
                <a:spcPts val="3450"/>
              </a:lnSpc>
            </a:pPr>
            <a:r>
              <a:rPr lang="en-US" sz="2300">
                <a:solidFill>
                  <a:srgbClr val="2B2C30"/>
                </a:solidFill>
                <a:latin typeface="Public Sans"/>
                <a:ea typeface="Public Sans"/>
                <a:cs typeface="Public Sans"/>
                <a:sym typeface="Public Sans"/>
              </a:rPr>
              <a:t>María Risco Nardiz</a:t>
            </a:r>
          </a:p>
          <a:p>
            <a:pPr algn="l">
              <a:lnSpc>
                <a:spcPts val="3450"/>
              </a:lnSpc>
            </a:pPr>
            <a:r>
              <a:rPr lang="en-US" sz="2300">
                <a:solidFill>
                  <a:srgbClr val="2B2C30"/>
                </a:solidFill>
                <a:latin typeface="Public Sans"/>
                <a:ea typeface="Public Sans"/>
                <a:cs typeface="Public Sans"/>
                <a:sym typeface="Public Sans"/>
              </a:rPr>
              <a:t>01/01/2025</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DAGa3Mw0DeI</dc:identifier>
  <dcterms:modified xsi:type="dcterms:W3CDTF">2011-08-01T06:04:30Z</dcterms:modified>
  <cp:revision>1</cp:revision>
  <dc:title>Cream Neutral Minimalist New Business Pitch Deck Presentation</dc:title>
</cp:coreProperties>
</file>

<file path=docProps/thumbnail.jpeg>
</file>